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Merriweather" pitchFamily="2" charset="77"/>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6"/>
  </p:normalViewPr>
  <p:slideViewPr>
    <p:cSldViewPr snapToGrid="0">
      <p:cViewPr varScale="1">
        <p:scale>
          <a:sx n="112" d="100"/>
          <a:sy n="112" d="100"/>
        </p:scale>
        <p:origin x="110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c2fb412ca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c2fb412ca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ac2fc5e5e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ac2fc5e5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ac2fc5e5e5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ac2fc5e5e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HIV Testing: </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c2fc5e5e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c2fc5e5e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c2fc5e5e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c2fc5e5e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c2fc5e5e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c2fc5e5e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b47369043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ab47369043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b4736904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ab4736904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b47369043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ab4736904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c2fb412c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c2fb412c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23497696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2349769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b47369043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ab4736904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b47369043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b4736904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23497696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23497696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Abu Dhabi in United Arab Emirates.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c1d6f6b7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c1d6f6b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Abu Dhabi in United Arab Emirates. Mak-care University.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b47369043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b4736904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b47369043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ab4736904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b47369043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b4736904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ac043d43f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ac043d43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cde-dev.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link.springer.com/article/10.1007/s10461-020-02935-w"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hyperlink" Target="https://www.thelancet.com/journals/laninf/article/PIIS1473-3099(20)30700-3/fulltext#seccestitle16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ata.unicef.org/wp-content/uploads/2020/06/JMP-2020-COVID-global-hygiene-snapshot.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hyperlink" Target="https://www.ewb-usa.org/engineering-for-covid-19-and-beyond-bringing-clean-water-and-soap-to-kampal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1.nyc.gov/site/doh/covid/covid-19-data.pag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www.nyu.edu/life/safety-health-wellness/coronavirus-information/nyc-covid-19-testing-data.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www.nyu.edu/academics/studying-abroad/go-local.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news.mak.ac.ug/2020/03/vc-statement-on-the-coronavirus-disease-covid-19-epidemi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coronavirus.mak.ac.u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875900"/>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COVID-19 Response: International Exchange in U.S. and Uganda</a:t>
            </a:r>
            <a:endParaRPr/>
          </a:p>
        </p:txBody>
      </p:sp>
      <p:sp>
        <p:nvSpPr>
          <p:cNvPr id="65" name="Google Shape;65;p13"/>
          <p:cNvSpPr txBox="1">
            <a:spLocks noGrp="1"/>
          </p:cNvSpPr>
          <p:nvPr>
            <p:ph type="subTitle" idx="1"/>
          </p:nvPr>
        </p:nvSpPr>
        <p:spPr>
          <a:xfrm>
            <a:off x="1432300" y="3817150"/>
            <a:ext cx="7554900" cy="11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lt1"/>
                </a:solidFill>
                <a:latin typeface="Merriweather"/>
                <a:ea typeface="Merriweather"/>
                <a:cs typeface="Merriweather"/>
                <a:sym typeface="Merriweather"/>
              </a:rPr>
              <a:t>Group Members: Noble Ricky Naturinda, Nathan Charles, Arnold Zziwa, Veronica Navarrete, Valerie Nguyen</a:t>
            </a:r>
            <a:endParaRPr>
              <a:solidFill>
                <a:schemeClr val="lt1"/>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25" y="500925"/>
            <a:ext cx="3706500" cy="451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COVID-19 Response: Solution Suggestions </a:t>
            </a:r>
            <a:endParaRPr/>
          </a:p>
          <a:p>
            <a:pPr marL="0" lvl="0" indent="0" algn="l" rtl="0">
              <a:spcBef>
                <a:spcPts val="0"/>
              </a:spcBef>
              <a:spcAft>
                <a:spcPts val="0"/>
              </a:spcAft>
              <a:buNone/>
            </a:pPr>
            <a:endParaRPr/>
          </a:p>
          <a:p>
            <a:pPr marL="0" lvl="0" indent="0" algn="l" rtl="0">
              <a:spcBef>
                <a:spcPts val="0"/>
              </a:spcBef>
              <a:spcAft>
                <a:spcPts val="0"/>
              </a:spcAft>
              <a:buNone/>
            </a:pPr>
            <a:r>
              <a:rPr lang="en"/>
              <a:t>Interview with Emmanuel Amanya</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900"/>
          </a:p>
          <a:p>
            <a:pPr marL="0" lvl="0" indent="0" algn="l" rtl="0">
              <a:spcBef>
                <a:spcPts val="0"/>
              </a:spcBef>
              <a:spcAft>
                <a:spcPts val="0"/>
              </a:spcAft>
              <a:buNone/>
            </a:pPr>
            <a:r>
              <a:rPr lang="en" sz="1900"/>
              <a:t>Valerie Nguyen</a:t>
            </a:r>
            <a:endParaRPr sz="1900"/>
          </a:p>
        </p:txBody>
      </p:sp>
      <p:sp>
        <p:nvSpPr>
          <p:cNvPr id="126" name="Google Shape;126;p22"/>
          <p:cNvSpPr txBox="1">
            <a:spLocks noGrp="1"/>
          </p:cNvSpPr>
          <p:nvPr>
            <p:ph type="body" idx="1"/>
          </p:nvPr>
        </p:nvSpPr>
        <p:spPr>
          <a:xfrm>
            <a:off x="4636100" y="208975"/>
            <a:ext cx="4166400" cy="45480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Challenges at  UPE / Government schools</a:t>
            </a:r>
            <a:endParaRPr sz="1200">
              <a:solidFill>
                <a:srgbClr val="000000"/>
              </a:solidFill>
              <a:latin typeface="Merriweather"/>
              <a:ea typeface="Merriweather"/>
              <a:cs typeface="Merriweather"/>
              <a:sym typeface="Merriweather"/>
            </a:endParaRPr>
          </a:p>
          <a:p>
            <a:pPr marL="914400" lvl="1" indent="-292100" algn="l" rtl="0">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Public schools that educate more than 100 students per class.</a:t>
            </a:r>
            <a:endParaRPr sz="1000">
              <a:solidFill>
                <a:srgbClr val="000000"/>
              </a:solidFill>
              <a:latin typeface="Merriweather"/>
              <a:ea typeface="Merriweather"/>
              <a:cs typeface="Merriweather"/>
              <a:sym typeface="Merriweather"/>
            </a:endParaRPr>
          </a:p>
          <a:p>
            <a:pPr marL="914400" lvl="1" indent="-292100" algn="l" rtl="0">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Lack of social distancing due to such high student population</a:t>
            </a:r>
            <a:endParaRPr sz="1000">
              <a:solidFill>
                <a:srgbClr val="000000"/>
              </a:solidFill>
              <a:latin typeface="Merriweather"/>
              <a:ea typeface="Merriweather"/>
              <a:cs typeface="Merriweather"/>
              <a:sym typeface="Merriweather"/>
            </a:endParaRPr>
          </a:p>
          <a:p>
            <a:pPr marL="914400" lvl="1" indent="-292100" algn="l" rtl="0">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Lack of funding due to government not well structured and misallocation of funds to schools.</a:t>
            </a:r>
            <a:endParaRPr sz="1000">
              <a:solidFill>
                <a:srgbClr val="000000"/>
              </a:solidFill>
              <a:latin typeface="Merriweather"/>
              <a:ea typeface="Merriweather"/>
              <a:cs typeface="Merriweather"/>
              <a:sym typeface="Merriweather"/>
            </a:endParaRPr>
          </a:p>
          <a:p>
            <a:pPr marL="457200" lvl="0"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Possible solutions to motivate community involvement in implementing hand-washing facilities at UPE / Government schools in Uganda</a:t>
            </a:r>
            <a:endParaRPr sz="1200">
              <a:solidFill>
                <a:srgbClr val="000000"/>
              </a:solidFill>
              <a:latin typeface="Merriweather"/>
              <a:ea typeface="Merriweather"/>
              <a:cs typeface="Merriweather"/>
              <a:sym typeface="Merriweather"/>
            </a:endParaRPr>
          </a:p>
          <a:p>
            <a:pPr marL="914400" lvl="1" indent="-292100" algn="l" rtl="0">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Local organizations or communities for outreach into communities to encourage locality to address hand-sanitization access for UPE / government schools</a:t>
            </a:r>
            <a:endParaRPr sz="1000">
              <a:solidFill>
                <a:srgbClr val="000000"/>
              </a:solidFill>
              <a:latin typeface="Merriweather"/>
              <a:ea typeface="Merriweather"/>
              <a:cs typeface="Merriweather"/>
              <a:sym typeface="Merriweather"/>
            </a:endParaRPr>
          </a:p>
          <a:p>
            <a:pPr marL="914400" lvl="1" indent="-292100" algn="l" rtl="0">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Community pressure for the correct allocation of funds from government to schools; potential to be spearheaded by Head School Administrators</a:t>
            </a:r>
            <a:endParaRPr sz="1000">
              <a:solidFill>
                <a:srgbClr val="000000"/>
              </a:solidFill>
              <a:latin typeface="Merriweather"/>
              <a:ea typeface="Merriweather"/>
              <a:cs typeface="Merriweather"/>
              <a:sym typeface="Merriweather"/>
            </a:endParaRPr>
          </a:p>
          <a:p>
            <a:pPr marL="457200" lvl="0" indent="-292100" algn="l" rtl="0">
              <a:spcBef>
                <a:spcPts val="0"/>
              </a:spcBef>
              <a:spcAft>
                <a:spcPts val="0"/>
              </a:spcAft>
              <a:buSzPts val="1000"/>
              <a:buFont typeface="Merriweather"/>
              <a:buChar char="●"/>
            </a:pPr>
            <a:r>
              <a:rPr lang="en" sz="1000">
                <a:solidFill>
                  <a:srgbClr val="000000"/>
                </a:solidFill>
                <a:latin typeface="Merriweather"/>
                <a:ea typeface="Merriweather"/>
                <a:cs typeface="Merriweather"/>
                <a:sym typeface="Merriweather"/>
              </a:rPr>
              <a:t>Foundation for Community Development and Empowerment (</a:t>
            </a:r>
            <a:r>
              <a:rPr lang="en" sz="1000" u="sng">
                <a:solidFill>
                  <a:schemeClr val="accent5"/>
                </a:solidFill>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FCDE</a:t>
            </a:r>
            <a:r>
              <a:rPr lang="en" sz="1000">
                <a:solidFill>
                  <a:srgbClr val="000000"/>
                </a:solidFill>
                <a:latin typeface="Merriweather"/>
                <a:ea typeface="Merriweather"/>
                <a:cs typeface="Merriweather"/>
                <a:sym typeface="Merriweather"/>
              </a:rPr>
              <a:t>)</a:t>
            </a:r>
            <a:endParaRPr sz="1000">
              <a:solidFill>
                <a:srgbClr val="000000"/>
              </a:solidFill>
              <a:latin typeface="Merriweather"/>
              <a:ea typeface="Merriweather"/>
              <a:cs typeface="Merriweather"/>
              <a:sym typeface="Merriweather"/>
            </a:endParaRPr>
          </a:p>
          <a:p>
            <a:pPr marL="914400" lvl="1" indent="-292100" algn="l" rtl="0">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Partners with local grassroots organizations in a range of fields to meet their mission goals</a:t>
            </a:r>
            <a:endParaRPr sz="1000">
              <a:solidFill>
                <a:srgbClr val="000000"/>
              </a:solidFill>
              <a:latin typeface="Merriweather"/>
              <a:ea typeface="Merriweather"/>
              <a:cs typeface="Merriweather"/>
              <a:sym typeface="Merriweather"/>
            </a:endParaRPr>
          </a:p>
        </p:txBody>
      </p:sp>
      <p:pic>
        <p:nvPicPr>
          <p:cNvPr id="127" name="Google Shape;127;p22"/>
          <p:cNvPicPr preferRelativeResize="0"/>
          <p:nvPr/>
        </p:nvPicPr>
        <p:blipFill>
          <a:blip r:embed="rId4">
            <a:alphaModFix/>
          </a:blip>
          <a:stretch>
            <a:fillRect/>
          </a:stretch>
        </p:blipFill>
        <p:spPr>
          <a:xfrm>
            <a:off x="7143550" y="4346650"/>
            <a:ext cx="1658950" cy="577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Decentralized </a:t>
            </a:r>
            <a:endParaRPr sz="1400">
              <a:solidFill>
                <a:schemeClr val="dk1"/>
              </a:solidFill>
              <a:latin typeface="Merriweather"/>
              <a:ea typeface="Merriweather"/>
              <a:cs typeface="Merriweather"/>
              <a:sym typeface="Merriweather"/>
            </a:endParaRPr>
          </a:p>
          <a:p>
            <a:pPr marL="457200" lvl="0" indent="-317500" algn="l" rtl="0">
              <a:spcBef>
                <a:spcPts val="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Operates on a referral based system</a:t>
            </a:r>
            <a:endParaRPr sz="1400">
              <a:solidFill>
                <a:schemeClr val="dk1"/>
              </a:solidFill>
              <a:latin typeface="Merriweather"/>
              <a:ea typeface="Merriweather"/>
              <a:cs typeface="Merriweather"/>
              <a:sym typeface="Merriweather"/>
            </a:endParaRPr>
          </a:p>
          <a:p>
            <a:pPr marL="457200" lvl="0" indent="-317500" algn="l" rtl="0">
              <a:spcBef>
                <a:spcPts val="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Multi-tiered infrastructure </a:t>
            </a:r>
            <a:endParaRPr sz="1400">
              <a:solidFill>
                <a:schemeClr val="dk1"/>
              </a:solidFill>
              <a:latin typeface="Merriweather"/>
              <a:ea typeface="Merriweather"/>
              <a:cs typeface="Merriweather"/>
              <a:sym typeface="Merriweather"/>
            </a:endParaRPr>
          </a:p>
          <a:p>
            <a:pPr marL="914400" lvl="1"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Referrals Advance Along Network</a:t>
            </a:r>
            <a:endParaRPr sz="1200">
              <a:solidFill>
                <a:schemeClr val="dk1"/>
              </a:solidFill>
              <a:latin typeface="Merriweather"/>
              <a:ea typeface="Merriweather"/>
              <a:cs typeface="Merriweather"/>
              <a:sym typeface="Merriweather"/>
            </a:endParaRPr>
          </a:p>
          <a:p>
            <a:pPr marL="914400" lvl="1"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Village Health Teams (VHT) </a:t>
            </a:r>
            <a:endParaRPr sz="1200">
              <a:solidFill>
                <a:schemeClr val="dk1"/>
              </a:solidFill>
              <a:latin typeface="Merriweather"/>
              <a:ea typeface="Merriweather"/>
              <a:cs typeface="Merriweather"/>
              <a:sym typeface="Merriweather"/>
            </a:endParaRPr>
          </a:p>
          <a:p>
            <a:pPr marL="914400" lvl="1"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Health Centre (ll, lll, &amp; IV)</a:t>
            </a:r>
            <a:endParaRPr sz="1200">
              <a:solidFill>
                <a:schemeClr val="dk1"/>
              </a:solidFill>
              <a:latin typeface="Merriweather"/>
              <a:ea typeface="Merriweather"/>
              <a:cs typeface="Merriweather"/>
              <a:sym typeface="Merriweather"/>
            </a:endParaRPr>
          </a:p>
          <a:p>
            <a:pPr marL="914400" lvl="1"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Hospitals </a:t>
            </a:r>
            <a:endParaRPr sz="1200">
              <a:solidFill>
                <a:schemeClr val="dk1"/>
              </a:solidFill>
              <a:latin typeface="Merriweather"/>
              <a:ea typeface="Merriweather"/>
              <a:cs typeface="Merriweather"/>
              <a:sym typeface="Merriweather"/>
            </a:endParaRPr>
          </a:p>
          <a:p>
            <a:pPr marL="457200" lvl="0" indent="-317500" algn="l" rtl="0">
              <a:spcBef>
                <a:spcPts val="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Healthcare in Uganda integrates traditional and complementary medicine (i.e. herbal medicine, bone setters, and spiritual healers)  </a:t>
            </a:r>
            <a:endParaRPr sz="1400">
              <a:solidFill>
                <a:schemeClr val="dk1"/>
              </a:solidFill>
              <a:latin typeface="Merriweather"/>
              <a:ea typeface="Merriweather"/>
              <a:cs typeface="Merriweather"/>
              <a:sym typeface="Merriweather"/>
            </a:endParaRPr>
          </a:p>
        </p:txBody>
      </p:sp>
      <p:sp>
        <p:nvSpPr>
          <p:cNvPr id="133" name="Google Shape;133;p23"/>
          <p:cNvSpPr txBox="1">
            <a:spLocks noGrp="1"/>
          </p:cNvSpPr>
          <p:nvPr>
            <p:ph type="title"/>
          </p:nvPr>
        </p:nvSpPr>
        <p:spPr>
          <a:xfrm>
            <a:off x="464125" y="653325"/>
            <a:ext cx="3706500" cy="44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Understanding Healthcare in Uganda</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1900"/>
              <a:t>Nathan Charles </a:t>
            </a:r>
            <a:endParaRPr sz="1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25" y="500925"/>
            <a:ext cx="3706500" cy="455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COVID 19 Effects on Ugandan Health Care System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Nathan Charles</a:t>
            </a:r>
            <a:endParaRPr/>
          </a:p>
        </p:txBody>
      </p:sp>
      <p:sp>
        <p:nvSpPr>
          <p:cNvPr id="139" name="Google Shape;139;p2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Merriweather"/>
              <a:buChar char="●"/>
            </a:pPr>
            <a:r>
              <a:rPr lang="en">
                <a:solidFill>
                  <a:schemeClr val="dk1"/>
                </a:solidFill>
                <a:latin typeface="Merriweather"/>
                <a:ea typeface="Merriweather"/>
                <a:cs typeface="Merriweather"/>
                <a:sym typeface="Merriweather"/>
              </a:rPr>
              <a:t>Focus on COVID-19 has provided a tremendous strain on essential health services </a:t>
            </a:r>
            <a:endParaRPr>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 u="sng">
                <a:solidFill>
                  <a:schemeClr val="hlink"/>
                </a:solidFill>
                <a:latin typeface="Merriweather"/>
                <a:ea typeface="Merriweather"/>
                <a:cs typeface="Merriweather"/>
                <a:sym typeface="Merriweather"/>
                <a:hlinkClick r:id="rId3"/>
              </a:rPr>
              <a:t>HIV Testing</a:t>
            </a:r>
            <a:endParaRPr>
              <a:solidFill>
                <a:schemeClr val="dk1"/>
              </a:solidFill>
              <a:latin typeface="Merriweather"/>
              <a:ea typeface="Merriweather"/>
              <a:cs typeface="Merriweather"/>
              <a:sym typeface="Merriweather"/>
            </a:endParaRPr>
          </a:p>
          <a:p>
            <a:pPr marL="914400" lvl="1"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COVID-19 in Uganda may undermine and disrupt various elements of care in Uganda </a:t>
            </a:r>
            <a:endParaRPr>
              <a:solidFill>
                <a:schemeClr val="dk1"/>
              </a:solidFill>
              <a:latin typeface="Merriweather"/>
              <a:ea typeface="Merriweather"/>
              <a:cs typeface="Merriweather"/>
              <a:sym typeface="Merriweather"/>
            </a:endParaRPr>
          </a:p>
          <a:p>
            <a:pPr marL="914400" lvl="1"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Country-wide regulations put in place to reduce transmission and impact of COVID-19 has negative consequences towards:</a:t>
            </a:r>
            <a:endParaRPr>
              <a:solidFill>
                <a:schemeClr val="dk1"/>
              </a:solidFill>
              <a:latin typeface="Merriweather"/>
              <a:ea typeface="Merriweather"/>
              <a:cs typeface="Merriweather"/>
              <a:sym typeface="Merriweather"/>
            </a:endParaRPr>
          </a:p>
          <a:p>
            <a:pPr marL="1371600" lvl="2"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Attitudes towards Healthcare </a:t>
            </a:r>
            <a:endParaRPr>
              <a:solidFill>
                <a:schemeClr val="dk1"/>
              </a:solidFill>
              <a:latin typeface="Merriweather"/>
              <a:ea typeface="Merriweather"/>
              <a:cs typeface="Merriweather"/>
              <a:sym typeface="Merriweather"/>
            </a:endParaRPr>
          </a:p>
          <a:p>
            <a:pPr marL="1371600" lvl="2"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Transportation</a:t>
            </a:r>
            <a:endParaRPr>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 u="sng">
                <a:solidFill>
                  <a:schemeClr val="hlink"/>
                </a:solidFill>
                <a:latin typeface="Merriweather"/>
                <a:ea typeface="Merriweather"/>
                <a:cs typeface="Merriweather"/>
                <a:sym typeface="Merriweather"/>
                <a:hlinkClick r:id="rId4"/>
              </a:rPr>
              <a:t>Malaria</a:t>
            </a:r>
            <a:endParaRPr>
              <a:solidFill>
                <a:schemeClr val="dk1"/>
              </a:solidFill>
              <a:latin typeface="Merriweather"/>
              <a:ea typeface="Merriweather"/>
              <a:cs typeface="Merriweather"/>
              <a:sym typeface="Merriweather"/>
            </a:endParaRPr>
          </a:p>
          <a:p>
            <a:pPr marL="914400" lvl="1"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Disruption in malaria control and intervention methods projected to  increase malaria burden on health services </a:t>
            </a:r>
            <a:endParaRPr>
              <a:solidFill>
                <a:schemeClr val="dk1"/>
              </a:solidFill>
              <a:latin typeface="Merriweather"/>
              <a:ea typeface="Merriweather"/>
              <a:cs typeface="Merriweather"/>
              <a:sym typeface="Merriweather"/>
            </a:endParaRPr>
          </a:p>
          <a:p>
            <a:pPr marL="914400" lvl="1"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Negative projections:</a:t>
            </a:r>
            <a:endParaRPr>
              <a:solidFill>
                <a:schemeClr val="dk1"/>
              </a:solidFill>
              <a:latin typeface="Merriweather"/>
              <a:ea typeface="Merriweather"/>
              <a:cs typeface="Merriweather"/>
              <a:sym typeface="Merriweather"/>
            </a:endParaRPr>
          </a:p>
          <a:p>
            <a:pPr marL="1371600" lvl="2"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Malaria Mortality rate could double (with even greater increases in the years that follow)  </a:t>
            </a:r>
            <a:endParaRPr>
              <a:solidFill>
                <a:schemeClr val="dk1"/>
              </a:solidFill>
              <a:latin typeface="Merriweather"/>
              <a:ea typeface="Merriweather"/>
              <a:cs typeface="Merriweather"/>
              <a:sym typeface="Merriweather"/>
            </a:endParaRPr>
          </a:p>
          <a:p>
            <a:pPr marL="457200" lvl="0" indent="0" algn="l" rtl="0">
              <a:spcBef>
                <a:spcPts val="1600"/>
              </a:spcBef>
              <a:spcAft>
                <a:spcPts val="1600"/>
              </a:spcAft>
              <a:buNone/>
            </a:pPr>
            <a:endParaRPr/>
          </a:p>
        </p:txBody>
      </p:sp>
      <p:pic>
        <p:nvPicPr>
          <p:cNvPr id="140" name="Google Shape;140;p24" descr="Domestic Workers in Uganda Coerced Into HIV, STI Screenings | Voice of  America - English"/>
          <p:cNvPicPr preferRelativeResize="0"/>
          <p:nvPr/>
        </p:nvPicPr>
        <p:blipFill>
          <a:blip r:embed="rId5">
            <a:alphaModFix/>
          </a:blip>
          <a:stretch>
            <a:fillRect/>
          </a:stretch>
        </p:blipFill>
        <p:spPr>
          <a:xfrm>
            <a:off x="855275" y="2041125"/>
            <a:ext cx="2619375" cy="1743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11725" y="500925"/>
            <a:ext cx="3706500" cy="437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Role and Significance of WASH in Disease Prevention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Nathan Charles</a:t>
            </a:r>
            <a:endParaRPr/>
          </a:p>
        </p:txBody>
      </p:sp>
      <p:sp>
        <p:nvSpPr>
          <p:cNvPr id="146" name="Google Shape;146;p2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Basic hand hygiene and sanitation efforts are critical practices to the preventing and reducing the transmission of COVID-19 </a:t>
            </a:r>
            <a:endParaRPr sz="1400">
              <a:solidFill>
                <a:schemeClr val="dk1"/>
              </a:solidFill>
              <a:latin typeface="Merriweather"/>
              <a:ea typeface="Merriweather"/>
              <a:cs typeface="Merriweather"/>
              <a:sym typeface="Merriweather"/>
            </a:endParaRPr>
          </a:p>
          <a:p>
            <a:pPr marL="457200" lvl="0" indent="-317500" algn="l" rtl="0">
              <a:spcBef>
                <a:spcPts val="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According to a </a:t>
            </a:r>
            <a:r>
              <a:rPr lang="en" sz="1400" u="sng">
                <a:solidFill>
                  <a:schemeClr val="hlink"/>
                </a:solidFill>
                <a:latin typeface="Merriweather"/>
                <a:ea typeface="Merriweather"/>
                <a:cs typeface="Merriweather"/>
                <a:sym typeface="Merriweather"/>
                <a:hlinkClick r:id="rId3"/>
              </a:rPr>
              <a:t>joint report</a:t>
            </a:r>
            <a:r>
              <a:rPr lang="en" sz="1400">
                <a:solidFill>
                  <a:schemeClr val="dk1"/>
                </a:solidFill>
                <a:latin typeface="Merriweather"/>
                <a:ea typeface="Merriweather"/>
                <a:cs typeface="Merriweather"/>
                <a:sym typeface="Merriweather"/>
              </a:rPr>
              <a:t> by WHO and UNICEF:</a:t>
            </a:r>
            <a:endParaRPr sz="1400">
              <a:solidFill>
                <a:schemeClr val="dk1"/>
              </a:solidFill>
              <a:latin typeface="Merriweather"/>
              <a:ea typeface="Merriweather"/>
              <a:cs typeface="Merriweather"/>
              <a:sym typeface="Merriweather"/>
            </a:endParaRPr>
          </a:p>
          <a:p>
            <a:pPr marL="914400" lvl="1"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34 million go without having access to basic hand washing facilities with soap and water at home </a:t>
            </a:r>
            <a:endParaRPr sz="1200">
              <a:solidFill>
                <a:schemeClr val="dk1"/>
              </a:solidFill>
              <a:latin typeface="Merriweather"/>
              <a:ea typeface="Merriweather"/>
              <a:cs typeface="Merriweather"/>
              <a:sym typeface="Merriweather"/>
            </a:endParaRPr>
          </a:p>
          <a:p>
            <a:pPr marL="914400" lvl="1"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293 million children across the region of Sub-Saharan Africa do not have access to basic hand washing facilities at school  </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As of May 2020, the UNHCR has reported a sanitation coverage of 55% in Uganda </a:t>
            </a:r>
            <a:endParaRPr sz="1200">
              <a:solidFill>
                <a:schemeClr val="dk1"/>
              </a:solidFill>
              <a:latin typeface="Merriweather"/>
              <a:ea typeface="Merriweather"/>
              <a:cs typeface="Merriweather"/>
              <a:sym typeface="Merriweather"/>
            </a:endParaRPr>
          </a:p>
        </p:txBody>
      </p:sp>
      <p:pic>
        <p:nvPicPr>
          <p:cNvPr id="147" name="Google Shape;147;p25" descr="WaterAid's COVID-19 response | WaterAid US"/>
          <p:cNvPicPr preferRelativeResize="0"/>
          <p:nvPr/>
        </p:nvPicPr>
        <p:blipFill>
          <a:blip r:embed="rId4">
            <a:alphaModFix/>
          </a:blip>
          <a:stretch>
            <a:fillRect/>
          </a:stretch>
        </p:blipFill>
        <p:spPr>
          <a:xfrm>
            <a:off x="1021975" y="2449975"/>
            <a:ext cx="2286000" cy="1714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25" y="500925"/>
            <a:ext cx="3706500" cy="430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Community Efforts to Improve WASH Access and Conditions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Nathan Charles</a:t>
            </a:r>
            <a:endParaRPr/>
          </a:p>
        </p:txBody>
      </p:sp>
      <p:sp>
        <p:nvSpPr>
          <p:cNvPr id="153" name="Google Shape;153;p2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Merriweather"/>
              <a:buChar char="●"/>
            </a:pPr>
            <a:r>
              <a:rPr lang="en">
                <a:solidFill>
                  <a:schemeClr val="dk1"/>
                </a:solidFill>
                <a:latin typeface="Merriweather"/>
                <a:ea typeface="Merriweather"/>
                <a:cs typeface="Merriweather"/>
                <a:sym typeface="Merriweather"/>
              </a:rPr>
              <a:t>Engineers Without Borders (EWB), in collaboration with Response Innovation Lab (RIL), created a </a:t>
            </a:r>
            <a:r>
              <a:rPr lang="en" u="sng">
                <a:solidFill>
                  <a:schemeClr val="hlink"/>
                </a:solidFill>
                <a:latin typeface="Merriweather"/>
                <a:ea typeface="Merriweather"/>
                <a:cs typeface="Merriweather"/>
                <a:sym typeface="Merriweather"/>
                <a:hlinkClick r:id="rId3"/>
              </a:rPr>
              <a:t>community challenge</a:t>
            </a:r>
            <a:r>
              <a:rPr lang="en">
                <a:solidFill>
                  <a:schemeClr val="dk1"/>
                </a:solidFill>
                <a:latin typeface="Merriweather"/>
                <a:ea typeface="Merriweather"/>
                <a:cs typeface="Merriweather"/>
                <a:sym typeface="Merriweather"/>
              </a:rPr>
              <a:t> to come up with a low-cost and lockable handwashing station using locally sourced materials </a:t>
            </a:r>
            <a:endParaRPr>
              <a:solidFill>
                <a:schemeClr val="dk1"/>
              </a:solidFill>
              <a:latin typeface="Merriweather"/>
              <a:ea typeface="Merriweather"/>
              <a:cs typeface="Merriweather"/>
              <a:sym typeface="Merriweather"/>
            </a:endParaRPr>
          </a:p>
          <a:p>
            <a:pPr marL="0" lvl="0" indent="0" algn="l" rtl="0">
              <a:spcBef>
                <a:spcPts val="1600"/>
              </a:spcBef>
              <a:spcAft>
                <a:spcPts val="0"/>
              </a:spcAft>
              <a:buNone/>
            </a:pPr>
            <a:endParaRPr>
              <a:solidFill>
                <a:schemeClr val="dk1"/>
              </a:solidFill>
              <a:latin typeface="Merriweather"/>
              <a:ea typeface="Merriweather"/>
              <a:cs typeface="Merriweather"/>
              <a:sym typeface="Merriweather"/>
            </a:endParaRPr>
          </a:p>
          <a:p>
            <a:pPr marL="0" lvl="0" indent="0" algn="l" rtl="0">
              <a:spcBef>
                <a:spcPts val="1600"/>
              </a:spcBef>
              <a:spcAft>
                <a:spcPts val="0"/>
              </a:spcAft>
              <a:buNone/>
            </a:pPr>
            <a:endParaRPr>
              <a:solidFill>
                <a:schemeClr val="dk1"/>
              </a:solidFill>
              <a:latin typeface="Merriweather"/>
              <a:ea typeface="Merriweather"/>
              <a:cs typeface="Merriweather"/>
              <a:sym typeface="Merriweather"/>
            </a:endParaRPr>
          </a:p>
          <a:p>
            <a:pPr marL="0" lvl="0" indent="0" algn="l" rtl="0">
              <a:spcBef>
                <a:spcPts val="1600"/>
              </a:spcBef>
              <a:spcAft>
                <a:spcPts val="0"/>
              </a:spcAft>
              <a:buNone/>
            </a:pPr>
            <a:endParaRPr>
              <a:solidFill>
                <a:schemeClr val="dk1"/>
              </a:solidFill>
              <a:latin typeface="Merriweather"/>
              <a:ea typeface="Merriweather"/>
              <a:cs typeface="Merriweather"/>
              <a:sym typeface="Merriweather"/>
            </a:endParaRPr>
          </a:p>
          <a:p>
            <a:pPr marL="0" lvl="0" indent="0" algn="l" rtl="0">
              <a:spcBef>
                <a:spcPts val="1600"/>
              </a:spcBef>
              <a:spcAft>
                <a:spcPts val="0"/>
              </a:spcAft>
              <a:buNone/>
            </a:pPr>
            <a:endParaRPr>
              <a:solidFill>
                <a:schemeClr val="dk1"/>
              </a:solidFill>
              <a:latin typeface="Merriweather"/>
              <a:ea typeface="Merriweather"/>
              <a:cs typeface="Merriweather"/>
              <a:sym typeface="Merriweather"/>
            </a:endParaRPr>
          </a:p>
          <a:p>
            <a:pPr marL="0" lvl="0" indent="0" algn="l" rtl="0">
              <a:spcBef>
                <a:spcPts val="1600"/>
              </a:spcBef>
              <a:spcAft>
                <a:spcPts val="0"/>
              </a:spcAft>
              <a:buNone/>
            </a:pPr>
            <a:endParaRPr>
              <a:solidFill>
                <a:schemeClr val="dk1"/>
              </a:solidFill>
              <a:latin typeface="Merriweather"/>
              <a:ea typeface="Merriweather"/>
              <a:cs typeface="Merriweather"/>
              <a:sym typeface="Merriweather"/>
            </a:endParaRPr>
          </a:p>
          <a:p>
            <a:pPr marL="0" lvl="0" indent="0" algn="l" rtl="0">
              <a:spcBef>
                <a:spcPts val="1600"/>
              </a:spcBef>
              <a:spcAft>
                <a:spcPts val="0"/>
              </a:spcAft>
              <a:buNone/>
            </a:pPr>
            <a:endParaRPr>
              <a:solidFill>
                <a:schemeClr val="dk1"/>
              </a:solidFill>
              <a:latin typeface="Merriweather"/>
              <a:ea typeface="Merriweather"/>
              <a:cs typeface="Merriweather"/>
              <a:sym typeface="Merriweather"/>
            </a:endParaRPr>
          </a:p>
          <a:p>
            <a:pPr marL="0" lvl="0" indent="0" algn="l" rtl="0">
              <a:spcBef>
                <a:spcPts val="1600"/>
              </a:spcBef>
              <a:spcAft>
                <a:spcPts val="1600"/>
              </a:spcAft>
              <a:buNone/>
            </a:pPr>
            <a:endParaRPr/>
          </a:p>
        </p:txBody>
      </p:sp>
      <p:pic>
        <p:nvPicPr>
          <p:cNvPr id="154" name="Google Shape;154;p26"/>
          <p:cNvPicPr preferRelativeResize="0"/>
          <p:nvPr/>
        </p:nvPicPr>
        <p:blipFill>
          <a:blip r:embed="rId4">
            <a:alphaModFix/>
          </a:blip>
          <a:stretch>
            <a:fillRect/>
          </a:stretch>
        </p:blipFill>
        <p:spPr>
          <a:xfrm>
            <a:off x="7104375" y="2079875"/>
            <a:ext cx="2039625" cy="3063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311725" y="500925"/>
            <a:ext cx="3706500" cy="42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Healthcare Implications Post Covid-19</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Nathan Charles</a:t>
            </a:r>
            <a:endParaRPr/>
          </a:p>
        </p:txBody>
      </p:sp>
      <p:sp>
        <p:nvSpPr>
          <p:cNvPr id="160" name="Google Shape;160;p2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Merriweather"/>
              <a:buChar char="●"/>
            </a:pPr>
            <a:r>
              <a:rPr lang="en">
                <a:solidFill>
                  <a:schemeClr val="dk1"/>
                </a:solidFill>
                <a:latin typeface="Merriweather"/>
                <a:ea typeface="Merriweather"/>
                <a:cs typeface="Merriweather"/>
                <a:sym typeface="Merriweather"/>
              </a:rPr>
              <a:t>Negative Implications </a:t>
            </a:r>
            <a:endParaRPr>
              <a:solidFill>
                <a:schemeClr val="dk1"/>
              </a:solidFill>
              <a:latin typeface="Merriweather"/>
              <a:ea typeface="Merriweather"/>
              <a:cs typeface="Merriweather"/>
              <a:sym typeface="Merriweather"/>
            </a:endParaRPr>
          </a:p>
          <a:p>
            <a:pPr marL="914400" lvl="1"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Malaria cases and mortality will most likely increase, and with more lethality, as COVID-19 continues to strain medical attention</a:t>
            </a:r>
            <a:endParaRPr>
              <a:solidFill>
                <a:schemeClr val="dk1"/>
              </a:solidFill>
              <a:latin typeface="Merriweather"/>
              <a:ea typeface="Merriweather"/>
              <a:cs typeface="Merriweather"/>
              <a:sym typeface="Merriweather"/>
            </a:endParaRPr>
          </a:p>
          <a:p>
            <a:pPr marL="914400" lvl="1"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HIV Testing will be down as long as local  travel restrictions are in place, with an expected uptick once COVID-19 ends </a:t>
            </a:r>
            <a:endParaRPr>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
                <a:solidFill>
                  <a:schemeClr val="dk1"/>
                </a:solidFill>
                <a:latin typeface="Merriweather"/>
                <a:ea typeface="Merriweather"/>
                <a:cs typeface="Merriweather"/>
                <a:sym typeface="Merriweather"/>
              </a:rPr>
              <a:t>Potential Positive Implications </a:t>
            </a:r>
            <a:endParaRPr>
              <a:solidFill>
                <a:schemeClr val="dk1"/>
              </a:solidFill>
              <a:latin typeface="Merriweather"/>
              <a:ea typeface="Merriweather"/>
              <a:cs typeface="Merriweather"/>
              <a:sym typeface="Merriweather"/>
            </a:endParaRPr>
          </a:p>
          <a:p>
            <a:pPr marL="914400" lvl="1"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Improvement in telehealth technology and communication </a:t>
            </a:r>
            <a:endParaRPr>
              <a:solidFill>
                <a:schemeClr val="dk1"/>
              </a:solidFill>
              <a:latin typeface="Merriweather"/>
              <a:ea typeface="Merriweather"/>
              <a:cs typeface="Merriweather"/>
              <a:sym typeface="Merriweather"/>
            </a:endParaRPr>
          </a:p>
          <a:p>
            <a:pPr marL="914400" lvl="1"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Increased WASH practices and behavioral habits</a:t>
            </a:r>
            <a:endParaRPr>
              <a:solidFill>
                <a:schemeClr val="dk1"/>
              </a:solidFill>
              <a:latin typeface="Merriweather"/>
              <a:ea typeface="Merriweather"/>
              <a:cs typeface="Merriweather"/>
              <a:sym typeface="Merriweather"/>
            </a:endParaRPr>
          </a:p>
          <a:p>
            <a:pPr marL="914400" lvl="1"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Improved community engagement towards addressing and maintaining sanitation efforts </a:t>
            </a:r>
            <a:endParaRPr>
              <a:solidFill>
                <a:schemeClr val="dk1"/>
              </a:solidFill>
              <a:latin typeface="Merriweather"/>
              <a:ea typeface="Merriweather"/>
              <a:cs typeface="Merriweather"/>
              <a:sym typeface="Merriweather"/>
            </a:endParaRPr>
          </a:p>
        </p:txBody>
      </p:sp>
      <p:pic>
        <p:nvPicPr>
          <p:cNvPr id="161" name="Google Shape;161;p27" descr="Supporting Locally-led Sanitation Innovations in Uganda through New and  Strengthened Partnerships | U.S. Agency for International Development"/>
          <p:cNvPicPr preferRelativeResize="0"/>
          <p:nvPr/>
        </p:nvPicPr>
        <p:blipFill>
          <a:blip r:embed="rId3">
            <a:alphaModFix/>
          </a:blip>
          <a:stretch>
            <a:fillRect/>
          </a:stretch>
        </p:blipFill>
        <p:spPr>
          <a:xfrm>
            <a:off x="640975" y="1941848"/>
            <a:ext cx="3047999" cy="2286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COVID-19 Response: Global ways to create a COVID relief system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Veronica </a:t>
            </a:r>
            <a:endParaRPr/>
          </a:p>
        </p:txBody>
      </p:sp>
      <p:sp>
        <p:nvSpPr>
          <p:cNvPr id="167" name="Google Shape;167;p28"/>
          <p:cNvSpPr txBox="1">
            <a:spLocks noGrp="1"/>
          </p:cNvSpPr>
          <p:nvPr>
            <p:ph type="body" idx="1"/>
          </p:nvPr>
        </p:nvSpPr>
        <p:spPr>
          <a:xfrm>
            <a:off x="4644675" y="227500"/>
            <a:ext cx="4166400" cy="437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00000"/>
                </a:solidFill>
                <a:latin typeface="Merriweather"/>
                <a:ea typeface="Merriweather"/>
                <a:cs typeface="Merriweather"/>
                <a:sym typeface="Merriweather"/>
              </a:rPr>
              <a:t>ECONOMY</a:t>
            </a:r>
            <a:endParaRPr sz="1400" b="1">
              <a:solidFill>
                <a:srgbClr val="000000"/>
              </a:solidFill>
              <a:latin typeface="Merriweather"/>
              <a:ea typeface="Merriweather"/>
              <a:cs typeface="Merriweather"/>
              <a:sym typeface="Merriweather"/>
            </a:endParaRPr>
          </a:p>
          <a:p>
            <a:pPr marL="457200" lvl="0"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More surveillance</a:t>
            </a:r>
            <a:endParaRPr sz="1400">
              <a:solidFill>
                <a:srgbClr val="000000"/>
              </a:solidFill>
              <a:latin typeface="Merriweather"/>
              <a:ea typeface="Merriweather"/>
              <a:cs typeface="Merriweather"/>
              <a:sym typeface="Merriweather"/>
            </a:endParaRPr>
          </a:p>
          <a:p>
            <a:pPr marL="457200" lvl="0"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Funding for epidemiology training</a:t>
            </a:r>
            <a:endParaRPr sz="1400">
              <a:solidFill>
                <a:srgbClr val="000000"/>
              </a:solidFill>
              <a:latin typeface="Merriweather"/>
              <a:ea typeface="Merriweather"/>
              <a:cs typeface="Merriweather"/>
              <a:sym typeface="Merriweather"/>
            </a:endParaRPr>
          </a:p>
          <a:p>
            <a:pPr marL="457200" lvl="0"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Care funds for everyone </a:t>
            </a:r>
            <a:endParaRPr sz="1400">
              <a:solidFill>
                <a:srgbClr val="000000"/>
              </a:solidFill>
              <a:latin typeface="Merriweather"/>
              <a:ea typeface="Merriweather"/>
              <a:cs typeface="Merriweather"/>
              <a:sym typeface="Merriweather"/>
            </a:endParaRPr>
          </a:p>
          <a:p>
            <a:pPr marL="457200" lvl="0"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Community engagement</a:t>
            </a:r>
            <a:endParaRPr sz="1400">
              <a:solidFill>
                <a:srgbClr val="000000"/>
              </a:solidFill>
              <a:latin typeface="Merriweather"/>
              <a:ea typeface="Merriweather"/>
              <a:cs typeface="Merriweather"/>
              <a:sym typeface="Merriweather"/>
            </a:endParaRPr>
          </a:p>
          <a:p>
            <a:pPr marL="914400" lvl="1"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Keeping people united while being safe</a:t>
            </a:r>
            <a:endParaRPr sz="1400">
              <a:solidFill>
                <a:srgbClr val="000000"/>
              </a:solidFill>
              <a:latin typeface="Merriweather"/>
              <a:ea typeface="Merriweather"/>
              <a:cs typeface="Merriweather"/>
              <a:sym typeface="Merriweather"/>
            </a:endParaRPr>
          </a:p>
          <a:p>
            <a:pPr marL="457200" lvl="0"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Extra support in laboratory testing</a:t>
            </a:r>
            <a:endParaRPr sz="1400">
              <a:solidFill>
                <a:srgbClr val="000000"/>
              </a:solidFill>
              <a:latin typeface="Merriweather"/>
              <a:ea typeface="Merriweather"/>
              <a:cs typeface="Merriweather"/>
              <a:sym typeface="Merriweather"/>
            </a:endParaRPr>
          </a:p>
          <a:p>
            <a:pPr marL="457200" lvl="0"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Accurate data about COVID cases and the status of the virus </a:t>
            </a:r>
            <a:endParaRPr sz="1400">
              <a:solidFill>
                <a:srgbClr val="000000"/>
              </a:solidFill>
              <a:latin typeface="Merriweather"/>
              <a:ea typeface="Merriweather"/>
              <a:cs typeface="Merriweather"/>
              <a:sym typeface="Merriweather"/>
            </a:endParaRPr>
          </a:p>
          <a:p>
            <a:pPr marL="914400" lvl="1"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Let it be known globally</a:t>
            </a:r>
            <a:endParaRPr sz="1400">
              <a:solidFill>
                <a:srgbClr val="000000"/>
              </a:solidFill>
              <a:latin typeface="Merriweather"/>
              <a:ea typeface="Merriweather"/>
              <a:cs typeface="Merriweather"/>
              <a:sym typeface="Merriweather"/>
            </a:endParaRPr>
          </a:p>
          <a:p>
            <a:pPr marL="457200" lvl="0"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Tax arrangements</a:t>
            </a:r>
            <a:endParaRPr sz="1400">
              <a:solidFill>
                <a:srgbClr val="000000"/>
              </a:solidFill>
              <a:latin typeface="Merriweather"/>
              <a:ea typeface="Merriweather"/>
              <a:cs typeface="Merriweather"/>
              <a:sym typeface="Merriweather"/>
            </a:endParaRPr>
          </a:p>
          <a:p>
            <a:pPr marL="914400" lvl="1"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More economic impact payments</a:t>
            </a:r>
            <a:endParaRPr sz="1400">
              <a:solidFill>
                <a:srgbClr val="000000"/>
              </a:solidFill>
              <a:latin typeface="Merriweather"/>
              <a:ea typeface="Merriweather"/>
              <a:cs typeface="Merriweather"/>
              <a:sym typeface="Merriweather"/>
            </a:endParaRPr>
          </a:p>
          <a:p>
            <a:pPr marL="914400" lvl="1"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Tax relief in global pandemic</a:t>
            </a:r>
            <a:endParaRPr sz="1400">
              <a:solidFill>
                <a:srgbClr val="000000"/>
              </a:solidFill>
              <a:latin typeface="Merriweather"/>
              <a:ea typeface="Merriweather"/>
              <a:cs typeface="Merriweather"/>
              <a:sym typeface="Merriweather"/>
            </a:endParaRPr>
          </a:p>
          <a:p>
            <a:pPr marL="914400" lvl="1"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COVID AID</a:t>
            </a:r>
            <a:endParaRPr sz="1400">
              <a:solidFill>
                <a:srgbClr val="000000"/>
              </a:solidFill>
              <a:latin typeface="Merriweather"/>
              <a:ea typeface="Merriweather"/>
              <a:cs typeface="Merriweather"/>
              <a:sym typeface="Merriweather"/>
            </a:endParaRPr>
          </a:p>
          <a:p>
            <a:pPr marL="1371600" lvl="2"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CARES ACT</a:t>
            </a:r>
            <a:endParaRPr sz="1400">
              <a:solidFill>
                <a:srgbClr val="000000"/>
              </a:solidFill>
              <a:latin typeface="Merriweather"/>
              <a:ea typeface="Merriweather"/>
              <a:cs typeface="Merriweather"/>
              <a:sym typeface="Merriweather"/>
            </a:endParaRPr>
          </a:p>
          <a:p>
            <a:pPr marL="457200" lvl="0"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Developed countries should provide economic aid to developing countries struggling with the global pandemic</a:t>
            </a:r>
            <a:endParaRPr sz="1400">
              <a:solidFill>
                <a:srgbClr val="000000"/>
              </a:solidFill>
              <a:latin typeface="Merriweather"/>
              <a:ea typeface="Merriweather"/>
              <a:cs typeface="Merriweather"/>
              <a:sym typeface="Merriweather"/>
            </a:endParaRPr>
          </a:p>
          <a:p>
            <a:pPr marL="0" lvl="0" indent="0" algn="l" rtl="0">
              <a:spcBef>
                <a:spcPts val="0"/>
              </a:spcBef>
              <a:spcAft>
                <a:spcPts val="0"/>
              </a:spcAft>
              <a:buNone/>
            </a:pPr>
            <a:endParaRPr sz="12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Focus on emergency management Post COVID-19</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Veronica</a:t>
            </a:r>
            <a:endParaRPr/>
          </a:p>
        </p:txBody>
      </p:sp>
      <p:sp>
        <p:nvSpPr>
          <p:cNvPr id="173" name="Google Shape;173;p29"/>
          <p:cNvSpPr txBox="1">
            <a:spLocks noGrp="1"/>
          </p:cNvSpPr>
          <p:nvPr>
            <p:ph type="body" idx="1"/>
          </p:nvPr>
        </p:nvSpPr>
        <p:spPr>
          <a:xfrm>
            <a:off x="4644675" y="197825"/>
            <a:ext cx="4166400" cy="44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Merriweather"/>
                <a:ea typeface="Merriweather"/>
                <a:cs typeface="Merriweather"/>
                <a:sym typeface="Merriweather"/>
              </a:rPr>
              <a:t>General suggestions in all countries for COVID relief</a:t>
            </a:r>
            <a:endParaRPr sz="1200">
              <a:solidFill>
                <a:srgbClr val="000000"/>
              </a:solidFill>
              <a:latin typeface="Merriweather"/>
              <a:ea typeface="Merriweather"/>
              <a:cs typeface="Merriweather"/>
              <a:sym typeface="Merriweather"/>
            </a:endParaRPr>
          </a:p>
          <a:p>
            <a:pPr marL="457200" lvl="0"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Emergency-Care Funds </a:t>
            </a:r>
            <a:endParaRPr sz="1200">
              <a:solidFill>
                <a:srgbClr val="000000"/>
              </a:solidFill>
              <a:latin typeface="Merriweather"/>
              <a:ea typeface="Merriweather"/>
              <a:cs typeface="Merriweather"/>
              <a:sym typeface="Merriweather"/>
            </a:endParaRPr>
          </a:p>
          <a:p>
            <a:pPr marL="914400" lvl="1"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International Monetary Fund (IMF) has provided extra funds to help countries like Uganda that received SDR 361 million (USD 491.5 million)</a:t>
            </a:r>
            <a:endParaRPr sz="1200">
              <a:solidFill>
                <a:srgbClr val="000000"/>
              </a:solidFill>
              <a:latin typeface="Merriweather"/>
              <a:ea typeface="Merriweather"/>
              <a:cs typeface="Merriweather"/>
              <a:sym typeface="Merriweather"/>
            </a:endParaRPr>
          </a:p>
          <a:p>
            <a:pPr marL="457200" lvl="0"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Emergency preparedness Plan</a:t>
            </a:r>
            <a:endParaRPr sz="1200">
              <a:solidFill>
                <a:srgbClr val="000000"/>
              </a:solidFill>
              <a:latin typeface="Merriweather"/>
              <a:ea typeface="Merriweather"/>
              <a:cs typeface="Merriweather"/>
              <a:sym typeface="Merriweather"/>
            </a:endParaRPr>
          </a:p>
          <a:p>
            <a:pPr marL="914400" lvl="1"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A strategic preparedness and response plan is a necessity for healthcare organizations</a:t>
            </a:r>
            <a:endParaRPr sz="1200">
              <a:solidFill>
                <a:srgbClr val="000000"/>
              </a:solidFill>
              <a:latin typeface="Merriweather"/>
              <a:ea typeface="Merriweather"/>
              <a:cs typeface="Merriweather"/>
              <a:sym typeface="Merriweather"/>
            </a:endParaRPr>
          </a:p>
          <a:p>
            <a:pPr marL="1371600" lvl="2"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Track the spread of virus</a:t>
            </a:r>
            <a:endParaRPr sz="1200">
              <a:solidFill>
                <a:srgbClr val="000000"/>
              </a:solidFill>
              <a:latin typeface="Merriweather"/>
              <a:ea typeface="Merriweather"/>
              <a:cs typeface="Merriweather"/>
              <a:sym typeface="Merriweather"/>
            </a:endParaRPr>
          </a:p>
          <a:p>
            <a:pPr marL="1371600" lvl="2"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Improve knowledge on the virus and its impact</a:t>
            </a:r>
            <a:endParaRPr sz="1200">
              <a:solidFill>
                <a:srgbClr val="000000"/>
              </a:solidFill>
              <a:latin typeface="Merriweather"/>
              <a:ea typeface="Merriweather"/>
              <a:cs typeface="Merriweather"/>
              <a:sym typeface="Merriweather"/>
            </a:endParaRPr>
          </a:p>
          <a:p>
            <a:pPr marL="1371600" lvl="2"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Accelerate research on treatments</a:t>
            </a:r>
            <a:endParaRPr sz="1200">
              <a:solidFill>
                <a:srgbClr val="000000"/>
              </a:solidFill>
              <a:latin typeface="Merriweather"/>
              <a:ea typeface="Merriweather"/>
              <a:cs typeface="Merriweather"/>
              <a:sym typeface="Merriweather"/>
            </a:endParaRPr>
          </a:p>
          <a:p>
            <a:pPr marL="1371600" lvl="2"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Readiness to respond to emergency management should be of top priority</a:t>
            </a:r>
            <a:endParaRPr sz="1200">
              <a:solidFill>
                <a:srgbClr val="000000"/>
              </a:solidFill>
              <a:latin typeface="Merriweather"/>
              <a:ea typeface="Merriweather"/>
              <a:cs typeface="Merriweather"/>
              <a:sym typeface="Merriweather"/>
            </a:endParaRPr>
          </a:p>
          <a:p>
            <a:pPr marL="457200" lvl="0"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Facilitate self quarantine</a:t>
            </a:r>
            <a:endParaRPr sz="1200">
              <a:solidFill>
                <a:srgbClr val="000000"/>
              </a:solidFill>
              <a:latin typeface="Merriweather"/>
              <a:ea typeface="Merriweather"/>
              <a:cs typeface="Merriweather"/>
              <a:sym typeface="Merriweather"/>
            </a:endParaRPr>
          </a:p>
          <a:p>
            <a:pPr marL="457200" lvl="0"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Disaster Recovery Plan for businesses, especially small businesses to protect employees and the company </a:t>
            </a:r>
            <a:endParaRPr sz="1200">
              <a:solidFill>
                <a:srgbClr val="000000"/>
              </a:solidFill>
              <a:latin typeface="Merriweather"/>
              <a:ea typeface="Merriweather"/>
              <a:cs typeface="Merriweather"/>
              <a:sym typeface="Merriweather"/>
            </a:endParaRPr>
          </a:p>
          <a:p>
            <a:pPr marL="0" lvl="0" indent="0" algn="l" rtl="0">
              <a:spcBef>
                <a:spcPts val="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Support Epidemiologic Response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Veronica</a:t>
            </a:r>
            <a:endParaRPr/>
          </a:p>
        </p:txBody>
      </p:sp>
      <p:sp>
        <p:nvSpPr>
          <p:cNvPr id="179" name="Google Shape;179;p3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Merriweather"/>
                <a:ea typeface="Merriweather"/>
                <a:cs typeface="Merriweather"/>
                <a:sym typeface="Merriweather"/>
              </a:rPr>
              <a:t>What is epidemiology? (Epidemiology and Laboratory Capacity) </a:t>
            </a:r>
            <a:endParaRPr>
              <a:solidFill>
                <a:srgbClr val="000000"/>
              </a:solidFill>
              <a:latin typeface="Merriweather"/>
              <a:ea typeface="Merriweather"/>
              <a:cs typeface="Merriweather"/>
              <a:sym typeface="Merriweather"/>
            </a:endParaRPr>
          </a:p>
          <a:p>
            <a:pPr marL="457200" lvl="0" indent="-311150" algn="l" rtl="0">
              <a:spcBef>
                <a:spcPts val="16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Prevention of the virus</a:t>
            </a:r>
            <a:endParaRPr>
              <a:solidFill>
                <a:srgbClr val="000000"/>
              </a:solidFill>
              <a:latin typeface="Merriweather"/>
              <a:ea typeface="Merriweather"/>
              <a:cs typeface="Merriweather"/>
              <a:sym typeface="Merriweather"/>
            </a:endParaRPr>
          </a:p>
          <a:p>
            <a:pPr marL="457200" lvl="0" indent="-311150" algn="l" rtl="0">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Controlling emerging viruses</a:t>
            </a:r>
            <a:endParaRPr>
              <a:solidFill>
                <a:srgbClr val="000000"/>
              </a:solidFill>
              <a:latin typeface="Merriweather"/>
              <a:ea typeface="Merriweather"/>
              <a:cs typeface="Merriweather"/>
              <a:sym typeface="Merriweather"/>
            </a:endParaRPr>
          </a:p>
          <a:p>
            <a:pPr marL="1371600" lvl="1" indent="-298450" algn="l" rtl="0">
              <a:spcBef>
                <a:spcPts val="0"/>
              </a:spcBef>
              <a:spcAft>
                <a:spcPts val="0"/>
              </a:spcAft>
              <a:buClr>
                <a:srgbClr val="000000"/>
              </a:buClr>
              <a:buSzPts val="1100"/>
              <a:buFont typeface="Merriweather"/>
              <a:buChar char="○"/>
            </a:pPr>
            <a:r>
              <a:rPr lang="en">
                <a:solidFill>
                  <a:srgbClr val="000000"/>
                </a:solidFill>
                <a:highlight>
                  <a:srgbClr val="FFFFFF"/>
                </a:highlight>
                <a:latin typeface="Merriweather"/>
                <a:ea typeface="Merriweather"/>
                <a:cs typeface="Merriweather"/>
                <a:sym typeface="Merriweather"/>
              </a:rPr>
              <a:t>In August 2019, starting a new 5-year period of performance, ELC funded 64 jurisdictions to detect, prevent, and respond to the growing threats posed by infectious diseases through three core areas:</a:t>
            </a:r>
            <a:endParaRPr>
              <a:solidFill>
                <a:srgbClr val="000000"/>
              </a:solidFill>
              <a:latin typeface="Merriweather"/>
              <a:ea typeface="Merriweather"/>
              <a:cs typeface="Merriweather"/>
              <a:sym typeface="Merriweather"/>
            </a:endParaRPr>
          </a:p>
          <a:p>
            <a:pPr marL="1828800" lvl="2"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Prevention and intervention</a:t>
            </a:r>
            <a:endParaRPr>
              <a:solidFill>
                <a:srgbClr val="000000"/>
              </a:solidFill>
              <a:latin typeface="Merriweather"/>
              <a:ea typeface="Merriweather"/>
              <a:cs typeface="Merriweather"/>
              <a:sym typeface="Merriweather"/>
            </a:endParaRPr>
          </a:p>
          <a:p>
            <a:pPr marL="1828800" lvl="2"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Surveillance, detection, and response</a:t>
            </a:r>
            <a:endParaRPr>
              <a:solidFill>
                <a:srgbClr val="000000"/>
              </a:solidFill>
              <a:latin typeface="Merriweather"/>
              <a:ea typeface="Merriweather"/>
              <a:cs typeface="Merriweather"/>
              <a:sym typeface="Merriweather"/>
            </a:endParaRPr>
          </a:p>
          <a:p>
            <a:pPr marL="1828800" lvl="2"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Communications, partnerships</a:t>
            </a:r>
            <a:endParaRPr>
              <a:solidFill>
                <a:srgbClr val="000000"/>
              </a:solidFill>
              <a:latin typeface="Merriweather"/>
              <a:ea typeface="Merriweather"/>
              <a:cs typeface="Merriweather"/>
              <a:sym typeface="Merriweather"/>
            </a:endParaRPr>
          </a:p>
          <a:p>
            <a:pPr marL="0" lvl="0" indent="0" algn="l" rtl="0">
              <a:spcBef>
                <a:spcPts val="1600"/>
              </a:spcBef>
              <a:spcAft>
                <a:spcPts val="0"/>
              </a:spcAft>
              <a:buNone/>
            </a:pPr>
            <a:r>
              <a:rPr lang="en">
                <a:solidFill>
                  <a:srgbClr val="000000"/>
                </a:solidFill>
                <a:latin typeface="Merriweather"/>
                <a:ea typeface="Merriweather"/>
                <a:cs typeface="Merriweather"/>
                <a:sym typeface="Merriweather"/>
              </a:rPr>
              <a:t>Without any cooperative strategies, there will be no success in getting out from this global pandemic.</a:t>
            </a:r>
            <a:endParaRPr>
              <a:solidFill>
                <a:srgbClr val="000000"/>
              </a:solidFill>
              <a:latin typeface="Merriweather"/>
              <a:ea typeface="Merriweather"/>
              <a:cs typeface="Merriweather"/>
              <a:sym typeface="Merriweather"/>
            </a:endParaRPr>
          </a:p>
          <a:p>
            <a:pPr marL="0" lvl="0" indent="0" algn="l" rtl="0">
              <a:spcBef>
                <a:spcPts val="1600"/>
              </a:spcBef>
              <a:spcAft>
                <a:spcPts val="1600"/>
              </a:spcAft>
              <a:buNone/>
            </a:pPr>
            <a:r>
              <a:rPr lang="en"/>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Ugandan COVID Response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Veronica</a:t>
            </a:r>
            <a:endParaRPr/>
          </a:p>
        </p:txBody>
      </p:sp>
      <p:sp>
        <p:nvSpPr>
          <p:cNvPr id="185" name="Google Shape;185;p31"/>
          <p:cNvSpPr txBox="1">
            <a:spLocks noGrp="1"/>
          </p:cNvSpPr>
          <p:nvPr>
            <p:ph type="body" idx="1"/>
          </p:nvPr>
        </p:nvSpPr>
        <p:spPr>
          <a:xfrm>
            <a:off x="4644675" y="138475"/>
            <a:ext cx="4166400" cy="44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000000"/>
                </a:solidFill>
                <a:latin typeface="Merriweather"/>
                <a:ea typeface="Merriweather"/>
                <a:cs typeface="Merriweather"/>
                <a:sym typeface="Merriweather"/>
              </a:rPr>
              <a:t>“</a:t>
            </a:r>
            <a:r>
              <a:rPr lang="en" sz="1200">
                <a:solidFill>
                  <a:srgbClr val="696969"/>
                </a:solidFill>
                <a:highlight>
                  <a:srgbClr val="F9FCFF"/>
                </a:highlight>
                <a:latin typeface="Merriweather"/>
                <a:ea typeface="Merriweather"/>
                <a:cs typeface="Merriweather"/>
                <a:sym typeface="Merriweather"/>
              </a:rPr>
              <a:t>Given the high degree of vulnerability for the bottom 40 percent of the population, particularly in rural areas and refugee-host communities, the COVID-19 pandemic is bound to disrupt essential health and social services and exacerbate gender-based violence (GBV). The GoU needs to take a number of measures to minimize the multi-faceted impacts of this rapidly evolving situation”</a:t>
            </a:r>
            <a:endParaRPr sz="1200">
              <a:solidFill>
                <a:srgbClr val="696969"/>
              </a:solidFill>
              <a:highlight>
                <a:srgbClr val="F9FCFF"/>
              </a:highlight>
              <a:latin typeface="Merriweather"/>
              <a:ea typeface="Merriweather"/>
              <a:cs typeface="Merriweather"/>
              <a:sym typeface="Merriweather"/>
            </a:endParaRPr>
          </a:p>
          <a:p>
            <a:pPr marL="457200" lvl="0"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Uganda has reopened the economy by allowing more access to the foreign exchange market to get back on track.  </a:t>
            </a:r>
            <a:endParaRPr sz="1200">
              <a:solidFill>
                <a:srgbClr val="000000"/>
              </a:solidFill>
              <a:latin typeface="Merriweather"/>
              <a:ea typeface="Merriweather"/>
              <a:cs typeface="Merriweather"/>
              <a:sym typeface="Merriweather"/>
            </a:endParaRPr>
          </a:p>
          <a:p>
            <a:pPr marL="457200" lvl="0"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Increase testing capacity </a:t>
            </a:r>
            <a:endParaRPr sz="1200">
              <a:solidFill>
                <a:srgbClr val="000000"/>
              </a:solidFill>
              <a:latin typeface="Merriweather"/>
              <a:ea typeface="Merriweather"/>
              <a:cs typeface="Merriweather"/>
              <a:sym typeface="Merriweather"/>
            </a:endParaRPr>
          </a:p>
          <a:p>
            <a:pPr marL="457200" lvl="0"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The Uganda Research Unit</a:t>
            </a:r>
            <a:endParaRPr sz="1200">
              <a:solidFill>
                <a:srgbClr val="000000"/>
              </a:solidFill>
              <a:latin typeface="Merriweather"/>
              <a:ea typeface="Merriweather"/>
              <a:cs typeface="Merriweather"/>
              <a:sym typeface="Merriweather"/>
            </a:endParaRPr>
          </a:p>
          <a:p>
            <a:pPr marL="914400" lvl="1"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More funds to accelerate the research in preventing the spread of the virus </a:t>
            </a:r>
            <a:endParaRPr sz="1200">
              <a:solidFill>
                <a:srgbClr val="000000"/>
              </a:solidFill>
              <a:latin typeface="Merriweather"/>
              <a:ea typeface="Merriweather"/>
              <a:cs typeface="Merriweather"/>
              <a:sym typeface="Merriweather"/>
            </a:endParaRPr>
          </a:p>
          <a:p>
            <a:pPr marL="0" lvl="0" indent="0" algn="l" rtl="0">
              <a:spcBef>
                <a:spcPts val="0"/>
              </a:spcBef>
              <a:spcAft>
                <a:spcPts val="0"/>
              </a:spcAft>
              <a:buNone/>
            </a:pPr>
            <a:r>
              <a:rPr lang="en" sz="1200" b="1">
                <a:solidFill>
                  <a:srgbClr val="000000"/>
                </a:solidFill>
                <a:latin typeface="Merriweather"/>
                <a:ea typeface="Merriweather"/>
                <a:cs typeface="Merriweather"/>
                <a:sym typeface="Merriweather"/>
              </a:rPr>
              <a:t>Social Protection and Community Engagement </a:t>
            </a:r>
            <a:endParaRPr sz="1200" b="1">
              <a:solidFill>
                <a:srgbClr val="000000"/>
              </a:solidFill>
              <a:latin typeface="Merriweather"/>
              <a:ea typeface="Merriweather"/>
              <a:cs typeface="Merriweather"/>
              <a:sym typeface="Merriweather"/>
            </a:endParaRPr>
          </a:p>
          <a:p>
            <a:pPr marL="457200" lvl="0" indent="-304800" algn="l" rtl="0">
              <a:spcBef>
                <a:spcPts val="0"/>
              </a:spcBef>
              <a:spcAft>
                <a:spcPts val="0"/>
              </a:spcAft>
              <a:buClr>
                <a:srgbClr val="000000"/>
              </a:buClr>
              <a:buSzPts val="1200"/>
              <a:buFont typeface="Merriweather"/>
              <a:buChar char="●"/>
            </a:pPr>
            <a:r>
              <a:rPr lang="en" sz="1200" b="1">
                <a:solidFill>
                  <a:srgbClr val="000000"/>
                </a:solidFill>
                <a:latin typeface="Merriweather"/>
                <a:ea typeface="Merriweather"/>
                <a:cs typeface="Merriweather"/>
                <a:sym typeface="Merriweather"/>
              </a:rPr>
              <a:t>Developed school programs for mitigation and prevention of COVID in schools</a:t>
            </a:r>
            <a:endParaRPr sz="1200" b="1">
              <a:solidFill>
                <a:srgbClr val="000000"/>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 Objectives</a:t>
            </a:r>
            <a:endParaRPr/>
          </a:p>
        </p:txBody>
      </p:sp>
      <p:sp>
        <p:nvSpPr>
          <p:cNvPr id="71" name="Google Shape;71;p14"/>
          <p:cNvSpPr txBox="1">
            <a:spLocks noGrp="1"/>
          </p:cNvSpPr>
          <p:nvPr>
            <p:ph type="body" idx="1"/>
          </p:nvPr>
        </p:nvSpPr>
        <p:spPr>
          <a:xfrm>
            <a:off x="311700" y="1505700"/>
            <a:ext cx="8010000" cy="3076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Establish COVID-19 responses and impact on universities in U.S. and Uganda regarding international exchange</a:t>
            </a:r>
            <a:endParaRPr sz="1400">
              <a:solidFill>
                <a:schemeClr val="dk1"/>
              </a:solidFill>
              <a:latin typeface="Merriweather"/>
              <a:ea typeface="Merriweather"/>
              <a:cs typeface="Merriweather"/>
              <a:sym typeface="Merriweather"/>
            </a:endParaRPr>
          </a:p>
          <a:p>
            <a:pPr marL="457200" lvl="0" indent="-317500" algn="l" rtl="0">
              <a:spcBef>
                <a:spcPts val="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Impact of COVID-19 pandemic on schools - school closures, transition to online platforms, and further implications</a:t>
            </a:r>
            <a:endParaRPr sz="1400">
              <a:solidFill>
                <a:schemeClr val="dk1"/>
              </a:solidFill>
              <a:latin typeface="Merriweather"/>
              <a:ea typeface="Merriweather"/>
              <a:cs typeface="Merriweather"/>
              <a:sym typeface="Merriweather"/>
            </a:endParaRPr>
          </a:p>
          <a:p>
            <a:pPr marL="457200" lvl="0" indent="-317500" algn="l" rtl="0">
              <a:spcBef>
                <a:spcPts val="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Current hygiene recommendations practiced and implemented in Ugandan schools </a:t>
            </a:r>
            <a:endParaRPr sz="1400">
              <a:solidFill>
                <a:schemeClr val="dk1"/>
              </a:solidFill>
              <a:latin typeface="Merriweather"/>
              <a:ea typeface="Merriweather"/>
              <a:cs typeface="Merriweather"/>
              <a:sym typeface="Merriweather"/>
            </a:endParaRPr>
          </a:p>
          <a:p>
            <a:pPr marL="457200" lvl="0" indent="-317500" algn="l" rtl="0">
              <a:spcBef>
                <a:spcPts val="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Recommendations, specifically on hand-washing implementation and access, for COVID-19 response in Uganda and Ugandan schools</a:t>
            </a:r>
            <a:endParaRPr sz="1400">
              <a:solidFill>
                <a:schemeClr val="dk1"/>
              </a:solidFill>
              <a:latin typeface="Merriweather"/>
              <a:ea typeface="Merriweather"/>
              <a:cs typeface="Merriweather"/>
              <a:sym typeface="Merriweather"/>
            </a:endParaRPr>
          </a:p>
          <a:p>
            <a:pPr marL="457200" lvl="0" indent="-317500" algn="l" rtl="0">
              <a:spcBef>
                <a:spcPts val="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Suggestions on the development of a COVID-19 relief globally and within Uganda</a:t>
            </a:r>
            <a:endParaRPr sz="1400">
              <a:solidFill>
                <a:schemeClr val="dk1"/>
              </a:solidFill>
              <a:latin typeface="Merriweather"/>
              <a:ea typeface="Merriweather"/>
              <a:cs typeface="Merriweather"/>
              <a:sym typeface="Merriweath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311750" y="831175"/>
            <a:ext cx="5334900" cy="124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t>Thank you</a:t>
            </a:r>
            <a:endParaRPr sz="6000"/>
          </a:p>
        </p:txBody>
      </p:sp>
      <p:sp>
        <p:nvSpPr>
          <p:cNvPr id="191" name="Google Shape;191;p32"/>
          <p:cNvSpPr txBox="1">
            <a:spLocks noGrp="1"/>
          </p:cNvSpPr>
          <p:nvPr>
            <p:ph type="body" idx="1"/>
          </p:nvPr>
        </p:nvSpPr>
        <p:spPr>
          <a:xfrm>
            <a:off x="311700" y="2121425"/>
            <a:ext cx="6792900" cy="942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solidFill>
                  <a:schemeClr val="lt1"/>
                </a:solidFill>
                <a:latin typeface="Merriweather"/>
                <a:ea typeface="Merriweather"/>
                <a:cs typeface="Merriweather"/>
                <a:sym typeface="Merriweather"/>
              </a:rPr>
              <a:t>Questions, feedback, and general comments are welcome.</a:t>
            </a:r>
            <a:endParaRPr sz="1800">
              <a:solidFill>
                <a:schemeClr val="lt1"/>
              </a:solidFill>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38" y="177250"/>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COVID-19 in U.S.</a:t>
            </a:r>
            <a:endParaRPr/>
          </a:p>
          <a:p>
            <a:pPr marL="0" lvl="0" indent="0" algn="l" rtl="0">
              <a:spcBef>
                <a:spcPts val="0"/>
              </a:spcBef>
              <a:spcAft>
                <a:spcPts val="0"/>
              </a:spcAft>
              <a:buNone/>
            </a:pPr>
            <a:endParaRPr/>
          </a:p>
          <a:p>
            <a:pPr marL="0" lvl="0" indent="0" algn="l" rtl="0">
              <a:spcBef>
                <a:spcPts val="0"/>
              </a:spcBef>
              <a:spcAft>
                <a:spcPts val="0"/>
              </a:spcAft>
              <a:buNone/>
            </a:pPr>
            <a:r>
              <a:rPr lang="en"/>
              <a:t>Impacts on universities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1900"/>
              <a:t>Valerie Nguyen</a:t>
            </a:r>
            <a:endParaRPr sz="1900"/>
          </a:p>
        </p:txBody>
      </p:sp>
      <p:sp>
        <p:nvSpPr>
          <p:cNvPr id="77" name="Google Shape;77;p1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Merriweather"/>
                <a:ea typeface="Merriweather"/>
                <a:cs typeface="Merriweather"/>
                <a:sym typeface="Merriweather"/>
              </a:rPr>
              <a:t>New York University </a:t>
            </a:r>
            <a:endParaRPr>
              <a:solidFill>
                <a:srgbClr val="000000"/>
              </a:solidFill>
              <a:latin typeface="Merriweather"/>
              <a:ea typeface="Merriweather"/>
              <a:cs typeface="Merriweather"/>
              <a:sym typeface="Merriweather"/>
            </a:endParaRPr>
          </a:p>
          <a:p>
            <a:pPr marL="457200" lvl="0" indent="-311150" algn="l" rtl="0">
              <a:spcBef>
                <a:spcPts val="16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Location: New York, New York</a:t>
            </a:r>
            <a:endParaRPr>
              <a:solidFill>
                <a:srgbClr val="000000"/>
              </a:solidFill>
              <a:latin typeface="Merriweather"/>
              <a:ea typeface="Merriweather"/>
              <a:cs typeface="Merriweather"/>
              <a:sym typeface="Merriweather"/>
            </a:endParaRPr>
          </a:p>
          <a:p>
            <a:pPr marL="457200" lvl="0" indent="-311150" algn="l" rtl="0">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Population: 8.399 million</a:t>
            </a:r>
            <a:endParaRPr>
              <a:solidFill>
                <a:srgbClr val="000000"/>
              </a:solidFill>
              <a:latin typeface="Merriweather"/>
              <a:ea typeface="Merriweather"/>
              <a:cs typeface="Merriweather"/>
              <a:sym typeface="Merriweather"/>
            </a:endParaRPr>
          </a:p>
          <a:p>
            <a:pPr marL="457200" lvl="0" indent="-311150" algn="l" rtl="0">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NYC is close to 470 sq. miles</a:t>
            </a:r>
            <a:endParaRPr>
              <a:solidFill>
                <a:srgbClr val="000000"/>
              </a:solidFill>
              <a:latin typeface="Merriweather"/>
              <a:ea typeface="Merriweather"/>
              <a:cs typeface="Merriweather"/>
              <a:sym typeface="Merriweather"/>
            </a:endParaRPr>
          </a:p>
          <a:p>
            <a:pPr marL="457200" lvl="0" indent="-311150" algn="l" rtl="0">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COVID-19 status (</a:t>
            </a:r>
            <a:r>
              <a:rPr lang="en" u="sng">
                <a:solidFill>
                  <a:schemeClr val="hlink"/>
                </a:solidFill>
                <a:latin typeface="Merriweather"/>
                <a:ea typeface="Merriweather"/>
                <a:cs typeface="Merriweather"/>
                <a:sym typeface="Merriweather"/>
                <a:hlinkClick r:id="rId3"/>
              </a:rPr>
              <a:t>NYC Health</a:t>
            </a:r>
            <a:r>
              <a:rPr lang="en">
                <a:solidFill>
                  <a:srgbClr val="000000"/>
                </a:solidFill>
                <a:latin typeface="Merriweather"/>
                <a:ea typeface="Merriweather"/>
                <a:cs typeface="Merriweather"/>
                <a:sym typeface="Merriweather"/>
              </a:rPr>
              <a:t>)</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6,721 active as of 11/16/2020</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19,460 total deaths </a:t>
            </a:r>
            <a:endParaRPr>
              <a:solidFill>
                <a:srgbClr val="000000"/>
              </a:solidFill>
              <a:latin typeface="Merriweather"/>
              <a:ea typeface="Merriweather"/>
              <a:cs typeface="Merriweather"/>
              <a:sym typeface="Merriweather"/>
            </a:endParaRPr>
          </a:p>
          <a:p>
            <a:pPr marL="457200" lvl="0" indent="-311150" algn="l" rtl="0">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Implemented 3-tier COVID-19 response:</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1. Universal arrival testing for everyone on campus or interacting with NYU community.</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2. Mandatory ongoing testing for students, faculty, staff</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3. Clinical testing for students who develop symptoms consistent with COVID-19 or individuals who may have been exposed to an infected person. </a:t>
            </a:r>
            <a:endParaRPr>
              <a:solidFill>
                <a:srgbClr val="000000"/>
              </a:solidFill>
              <a:latin typeface="Merriweather"/>
              <a:ea typeface="Merriweather"/>
              <a:cs typeface="Merriweather"/>
              <a:sym typeface="Merriweather"/>
            </a:endParaRPr>
          </a:p>
          <a:p>
            <a:pPr marL="914400" lvl="0" indent="0" algn="l" rtl="0">
              <a:spcBef>
                <a:spcPts val="1600"/>
              </a:spcBef>
              <a:spcAft>
                <a:spcPts val="1600"/>
              </a:spcAft>
              <a:buNone/>
            </a:pPr>
            <a:endParaRPr>
              <a:solidFill>
                <a:srgbClr val="000000"/>
              </a:solidFill>
              <a:latin typeface="Merriweather"/>
              <a:ea typeface="Merriweather"/>
              <a:cs typeface="Merriweather"/>
              <a:sym typeface="Merriweather"/>
            </a:endParaRPr>
          </a:p>
        </p:txBody>
      </p:sp>
      <p:sp>
        <p:nvSpPr>
          <p:cNvPr id="78" name="Google Shape;78;p15"/>
          <p:cNvSpPr txBox="1"/>
          <p:nvPr/>
        </p:nvSpPr>
        <p:spPr>
          <a:xfrm>
            <a:off x="8039650" y="4701550"/>
            <a:ext cx="987300" cy="3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700">
              <a:latin typeface="Roboto"/>
              <a:ea typeface="Roboto"/>
              <a:cs typeface="Roboto"/>
              <a:sym typeface="Roboto"/>
            </a:endParaRPr>
          </a:p>
        </p:txBody>
      </p:sp>
      <p:pic>
        <p:nvPicPr>
          <p:cNvPr id="79" name="Google Shape;79;p15"/>
          <p:cNvPicPr preferRelativeResize="0"/>
          <p:nvPr/>
        </p:nvPicPr>
        <p:blipFill rotWithShape="1">
          <a:blip r:embed="rId4">
            <a:alphaModFix/>
          </a:blip>
          <a:srcRect t="-5870" b="5869"/>
          <a:stretch/>
        </p:blipFill>
        <p:spPr>
          <a:xfrm>
            <a:off x="407850" y="2268350"/>
            <a:ext cx="3514300" cy="21878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25" y="278400"/>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COVID-19 in U.S.</a:t>
            </a:r>
            <a:endParaRPr/>
          </a:p>
          <a:p>
            <a:pPr marL="0" lvl="0" indent="0" algn="l" rtl="0">
              <a:spcBef>
                <a:spcPts val="0"/>
              </a:spcBef>
              <a:spcAft>
                <a:spcPts val="0"/>
              </a:spcAft>
              <a:buNone/>
            </a:pPr>
            <a:endParaRPr/>
          </a:p>
          <a:p>
            <a:pPr marL="0" lvl="0" indent="0" algn="l" rtl="0">
              <a:spcBef>
                <a:spcPts val="0"/>
              </a:spcBef>
              <a:spcAft>
                <a:spcPts val="0"/>
              </a:spcAft>
              <a:buNone/>
            </a:pPr>
            <a:r>
              <a:rPr lang="en"/>
              <a:t>Impacts on universities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1900"/>
              <a:t>Valerie Nguyen</a:t>
            </a:r>
            <a:endParaRPr sz="1900"/>
          </a:p>
        </p:txBody>
      </p:sp>
      <p:sp>
        <p:nvSpPr>
          <p:cNvPr id="85" name="Google Shape;85;p16"/>
          <p:cNvSpPr txBox="1">
            <a:spLocks noGrp="1"/>
          </p:cNvSpPr>
          <p:nvPr>
            <p:ph type="body" idx="1"/>
          </p:nvPr>
        </p:nvSpPr>
        <p:spPr>
          <a:xfrm>
            <a:off x="4664925" y="278400"/>
            <a:ext cx="4166400" cy="45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Merriweather"/>
                <a:ea typeface="Merriweather"/>
                <a:cs typeface="Merriweather"/>
                <a:sym typeface="Merriweather"/>
              </a:rPr>
              <a:t>New York University </a:t>
            </a:r>
            <a:endParaRPr>
              <a:solidFill>
                <a:srgbClr val="000000"/>
              </a:solidFill>
              <a:latin typeface="Merriweather"/>
              <a:ea typeface="Merriweather"/>
              <a:cs typeface="Merriweather"/>
              <a:sym typeface="Merriweather"/>
            </a:endParaRPr>
          </a:p>
          <a:p>
            <a:pPr marL="457200" lvl="0" indent="-311150" algn="l" rtl="0">
              <a:spcBef>
                <a:spcPts val="16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COVID-19 in NYU (</a:t>
            </a:r>
            <a:r>
              <a:rPr lang="en" u="sng">
                <a:solidFill>
                  <a:schemeClr val="hlink"/>
                </a:solidFill>
                <a:latin typeface="Merriweather"/>
                <a:ea typeface="Merriweather"/>
                <a:cs typeface="Merriweather"/>
                <a:sym typeface="Merriweather"/>
                <a:hlinkClick r:id="rId3"/>
              </a:rPr>
              <a:t>NYU</a:t>
            </a:r>
            <a:r>
              <a:rPr lang="en">
                <a:solidFill>
                  <a:srgbClr val="000000"/>
                </a:solidFill>
                <a:latin typeface="Merriweather"/>
                <a:ea typeface="Merriweather"/>
                <a:cs typeface="Merriweather"/>
                <a:sym typeface="Merriweather"/>
              </a:rPr>
              <a:t>)</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Total tests conducted: 12,557</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Positive cases: 28 as of 11/7/2020</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0.22% positive rate</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Total positive cases: 439 since 8/1/2020</a:t>
            </a:r>
            <a:endParaRPr>
              <a:solidFill>
                <a:srgbClr val="000000"/>
              </a:solidFill>
              <a:latin typeface="Merriweather"/>
              <a:ea typeface="Merriweather"/>
              <a:cs typeface="Merriweather"/>
              <a:sym typeface="Merriweather"/>
            </a:endParaRPr>
          </a:p>
          <a:p>
            <a:pPr marL="457200" lvl="0" indent="-311150" algn="l" rtl="0">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Currently operating both in-person and remote classes</a:t>
            </a:r>
            <a:endParaRPr>
              <a:solidFill>
                <a:srgbClr val="000000"/>
              </a:solidFill>
              <a:latin typeface="Merriweather"/>
              <a:ea typeface="Merriweather"/>
              <a:cs typeface="Merriweather"/>
              <a:sym typeface="Merriweather"/>
            </a:endParaRPr>
          </a:p>
          <a:p>
            <a:pPr marL="457200" lvl="0" indent="-311150" algn="l" rtl="0">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Implications on international exchange/study abroad (</a:t>
            </a:r>
            <a:r>
              <a:rPr lang="en" u="sng">
                <a:solidFill>
                  <a:schemeClr val="hlink"/>
                </a:solidFill>
                <a:latin typeface="Merriweather"/>
                <a:ea typeface="Merriweather"/>
                <a:cs typeface="Merriweather"/>
                <a:sym typeface="Merriweather"/>
                <a:hlinkClick r:id="rId4"/>
              </a:rPr>
              <a:t>NYU Go Local)</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NYU offers “Go Local” option for Spring 2021</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Students may enroll at other NYU locations to take classes without support of a student visa</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NYU Abu Dhabi, NYU Shanghai</a:t>
            </a:r>
            <a:endParaRPr>
              <a:solidFill>
                <a:srgbClr val="000000"/>
              </a:solidFill>
              <a:latin typeface="Merriweather"/>
              <a:ea typeface="Merriweather"/>
              <a:cs typeface="Merriweather"/>
              <a:sym typeface="Merriweather"/>
            </a:endParaRPr>
          </a:p>
          <a:p>
            <a:pPr marL="457200" lvl="0" indent="-311150" algn="l" rtl="0">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Continued suspension of NYU’s exchange programs for Spring 2021</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Will resume exchange programs until it is appropriate to do so </a:t>
            </a:r>
            <a:endParaRPr>
              <a:solidFill>
                <a:srgbClr val="000000"/>
              </a:solidFill>
              <a:latin typeface="Merriweather"/>
              <a:ea typeface="Merriweather"/>
              <a:cs typeface="Merriweather"/>
              <a:sym typeface="Merriweather"/>
            </a:endParaRPr>
          </a:p>
          <a:p>
            <a:pPr marL="914400" lvl="0" indent="0" algn="l" rtl="0">
              <a:spcBef>
                <a:spcPts val="1600"/>
              </a:spcBef>
              <a:spcAft>
                <a:spcPts val="1600"/>
              </a:spcAft>
              <a:buNone/>
            </a:pPr>
            <a:endParaRPr>
              <a:solidFill>
                <a:srgbClr val="000000"/>
              </a:solidFill>
              <a:latin typeface="Merriweather"/>
              <a:ea typeface="Merriweather"/>
              <a:cs typeface="Merriweather"/>
              <a:sym typeface="Merriweather"/>
            </a:endParaRPr>
          </a:p>
        </p:txBody>
      </p:sp>
      <p:sp>
        <p:nvSpPr>
          <p:cNvPr id="86" name="Google Shape;86;p16"/>
          <p:cNvSpPr txBox="1"/>
          <p:nvPr/>
        </p:nvSpPr>
        <p:spPr>
          <a:xfrm>
            <a:off x="8039650" y="4701550"/>
            <a:ext cx="987300" cy="3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700">
              <a:latin typeface="Roboto"/>
              <a:ea typeface="Roboto"/>
              <a:cs typeface="Roboto"/>
              <a:sym typeface="Roboto"/>
            </a:endParaRPr>
          </a:p>
        </p:txBody>
      </p:sp>
      <p:pic>
        <p:nvPicPr>
          <p:cNvPr id="87" name="Google Shape;87;p16"/>
          <p:cNvPicPr preferRelativeResize="0"/>
          <p:nvPr/>
        </p:nvPicPr>
        <p:blipFill>
          <a:blip r:embed="rId5">
            <a:alphaModFix/>
          </a:blip>
          <a:stretch>
            <a:fillRect/>
          </a:stretch>
        </p:blipFill>
        <p:spPr>
          <a:xfrm>
            <a:off x="461813" y="2207600"/>
            <a:ext cx="3406325" cy="2392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25" y="278400"/>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COVID-19 in Uganda</a:t>
            </a:r>
            <a:endParaRPr/>
          </a:p>
          <a:p>
            <a:pPr marL="0" lvl="0" indent="0" algn="l" rtl="0">
              <a:spcBef>
                <a:spcPts val="0"/>
              </a:spcBef>
              <a:spcAft>
                <a:spcPts val="0"/>
              </a:spcAft>
              <a:buNone/>
            </a:pPr>
            <a:endParaRPr/>
          </a:p>
          <a:p>
            <a:pPr marL="0" lvl="0" indent="0" algn="l" rtl="0">
              <a:spcBef>
                <a:spcPts val="0"/>
              </a:spcBef>
              <a:spcAft>
                <a:spcPts val="0"/>
              </a:spcAft>
              <a:buNone/>
            </a:pPr>
            <a:r>
              <a:rPr lang="en"/>
              <a:t>Impacts on universities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1900"/>
              <a:t>Valerie Nguyen</a:t>
            </a:r>
            <a:endParaRPr sz="1900"/>
          </a:p>
        </p:txBody>
      </p:sp>
      <p:sp>
        <p:nvSpPr>
          <p:cNvPr id="93" name="Google Shape;93;p17"/>
          <p:cNvSpPr txBox="1">
            <a:spLocks noGrp="1"/>
          </p:cNvSpPr>
          <p:nvPr>
            <p:ph type="body" idx="1"/>
          </p:nvPr>
        </p:nvSpPr>
        <p:spPr>
          <a:xfrm>
            <a:off x="4664925" y="278400"/>
            <a:ext cx="4166400" cy="45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Merriweather"/>
                <a:ea typeface="Merriweather"/>
                <a:cs typeface="Merriweather"/>
                <a:sym typeface="Merriweather"/>
              </a:rPr>
              <a:t>Makerere University (</a:t>
            </a:r>
            <a:r>
              <a:rPr lang="en" sz="1200" u="sng">
                <a:solidFill>
                  <a:schemeClr val="hlink"/>
                </a:solidFill>
                <a:latin typeface="Merriweather"/>
                <a:ea typeface="Merriweather"/>
                <a:cs typeface="Merriweather"/>
                <a:sym typeface="Merriweather"/>
                <a:hlinkClick r:id="rId3"/>
              </a:rPr>
              <a:t>Makerere News</a:t>
            </a:r>
            <a:r>
              <a:rPr lang="en" sz="1200">
                <a:solidFill>
                  <a:srgbClr val="000000"/>
                </a:solidFill>
                <a:latin typeface="Merriweather"/>
                <a:ea typeface="Merriweather"/>
                <a:cs typeface="Merriweather"/>
                <a:sym typeface="Merriweather"/>
              </a:rPr>
              <a:t>)</a:t>
            </a:r>
            <a:endParaRPr sz="1200">
              <a:solidFill>
                <a:srgbClr val="000000"/>
              </a:solidFill>
              <a:latin typeface="Merriweather"/>
              <a:ea typeface="Merriweather"/>
              <a:cs typeface="Merriweather"/>
              <a:sym typeface="Merriweather"/>
            </a:endParaRPr>
          </a:p>
          <a:p>
            <a:pPr marL="457200" lvl="0" indent="-304800" algn="l" rtl="0">
              <a:spcBef>
                <a:spcPts val="160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University instituted committee on COVID-19 Preparedness  which include</a:t>
            </a:r>
            <a:endParaRPr sz="1200">
              <a:solidFill>
                <a:srgbClr val="000000"/>
              </a:solidFill>
              <a:latin typeface="Merriweather"/>
              <a:ea typeface="Merriweather"/>
              <a:cs typeface="Merriweather"/>
              <a:sym typeface="Merriweather"/>
            </a:endParaRPr>
          </a:p>
          <a:p>
            <a:pPr marL="914400" lvl="1" indent="-292100" algn="l" rtl="0">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Implementing Ministry of Health guidance and recommendations on preventing COVID-19 at Makerere University</a:t>
            </a:r>
            <a:endParaRPr sz="1000">
              <a:solidFill>
                <a:srgbClr val="000000"/>
              </a:solidFill>
              <a:latin typeface="Merriweather"/>
              <a:ea typeface="Merriweather"/>
              <a:cs typeface="Merriweather"/>
              <a:sym typeface="Merriweather"/>
            </a:endParaRPr>
          </a:p>
          <a:p>
            <a:pPr marL="914400" lvl="1" indent="-292100" algn="l" rtl="0">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Identifying need for University requirement for more hand-washing and disinfection facilities. </a:t>
            </a:r>
            <a:endParaRPr sz="1000">
              <a:solidFill>
                <a:srgbClr val="000000"/>
              </a:solidFill>
              <a:latin typeface="Merriweather"/>
              <a:ea typeface="Merriweather"/>
              <a:cs typeface="Merriweather"/>
              <a:sym typeface="Merriweather"/>
            </a:endParaRPr>
          </a:p>
          <a:p>
            <a:pPr marL="457200" lvl="0"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Makerere University also created a </a:t>
            </a:r>
            <a:r>
              <a:rPr lang="en" sz="1200" u="sng">
                <a:solidFill>
                  <a:schemeClr val="hlink"/>
                </a:solidFill>
                <a:latin typeface="Merriweather"/>
                <a:ea typeface="Merriweather"/>
                <a:cs typeface="Merriweather"/>
                <a:sym typeface="Merriweather"/>
                <a:hlinkClick r:id="rId4"/>
              </a:rPr>
              <a:t>Coronavirus</a:t>
            </a:r>
            <a:r>
              <a:rPr lang="en" sz="1200" u="sng">
                <a:solidFill>
                  <a:schemeClr val="hlink"/>
                </a:solidFill>
                <a:latin typeface="Merriweather"/>
                <a:ea typeface="Merriweather"/>
                <a:cs typeface="Merriweather"/>
                <a:sym typeface="Merriweather"/>
                <a:hlinkClick r:id="rId4"/>
              </a:rPr>
              <a:t> Resource Center </a:t>
            </a:r>
            <a:r>
              <a:rPr lang="en" sz="1200">
                <a:solidFill>
                  <a:srgbClr val="000000"/>
                </a:solidFill>
                <a:latin typeface="Merriweather"/>
                <a:ea typeface="Merriweather"/>
                <a:cs typeface="Merriweather"/>
                <a:sym typeface="Merriweather"/>
              </a:rPr>
              <a:t>to help inform the public and brief policymakers. </a:t>
            </a:r>
            <a:endParaRPr sz="1200">
              <a:solidFill>
                <a:srgbClr val="000000"/>
              </a:solidFill>
              <a:latin typeface="Merriweather"/>
              <a:ea typeface="Merriweather"/>
              <a:cs typeface="Merriweather"/>
              <a:sym typeface="Merriweather"/>
            </a:endParaRPr>
          </a:p>
          <a:p>
            <a:pPr marL="914400" lvl="1" indent="-292100" algn="l" rtl="0">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Coronavirus Resource Center is more like a generalization of Uganda’s COVID-19 status without specifics into university demographics.</a:t>
            </a:r>
            <a:endParaRPr sz="1000">
              <a:solidFill>
                <a:srgbClr val="000000"/>
              </a:solidFill>
              <a:latin typeface="Merriweather"/>
              <a:ea typeface="Merriweather"/>
              <a:cs typeface="Merriweather"/>
              <a:sym typeface="Merriweather"/>
            </a:endParaRPr>
          </a:p>
          <a:p>
            <a:pPr marL="457200" lvl="0"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International Exchange</a:t>
            </a:r>
            <a:endParaRPr sz="1200">
              <a:solidFill>
                <a:srgbClr val="000000"/>
              </a:solidFill>
              <a:latin typeface="Merriweather"/>
              <a:ea typeface="Merriweather"/>
              <a:cs typeface="Merriweather"/>
              <a:sym typeface="Merriweather"/>
            </a:endParaRPr>
          </a:p>
          <a:p>
            <a:pPr marL="914400" lvl="1" indent="-292100" algn="l" rtl="0">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Likelihood of remaining unchanged within the foreseeable future.</a:t>
            </a:r>
            <a:endParaRPr sz="1000">
              <a:solidFill>
                <a:srgbClr val="000000"/>
              </a:solidFill>
              <a:latin typeface="Merriweather"/>
              <a:ea typeface="Merriweather"/>
              <a:cs typeface="Merriweather"/>
              <a:sym typeface="Merriweather"/>
            </a:endParaRPr>
          </a:p>
          <a:p>
            <a:pPr marL="914400" lvl="1" indent="-292100" algn="l" rtl="0">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Similar to what NYU suggested, opportunity to have study exchange in areas close to students’ homes if there is room to even consider.</a:t>
            </a:r>
            <a:endParaRPr sz="1000">
              <a:solidFill>
                <a:srgbClr val="000000"/>
              </a:solidFill>
              <a:latin typeface="Merriweather"/>
              <a:ea typeface="Merriweather"/>
              <a:cs typeface="Merriweather"/>
              <a:sym typeface="Merriweather"/>
            </a:endParaRPr>
          </a:p>
          <a:p>
            <a:pPr marL="914400" lvl="0" indent="0" algn="l" rtl="0">
              <a:spcBef>
                <a:spcPts val="1600"/>
              </a:spcBef>
              <a:spcAft>
                <a:spcPts val="1600"/>
              </a:spcAft>
              <a:buNone/>
            </a:pPr>
            <a:endParaRPr>
              <a:solidFill>
                <a:srgbClr val="000000"/>
              </a:solidFill>
              <a:latin typeface="Merriweather"/>
              <a:ea typeface="Merriweather"/>
              <a:cs typeface="Merriweather"/>
              <a:sym typeface="Merriweather"/>
            </a:endParaRPr>
          </a:p>
        </p:txBody>
      </p:sp>
      <p:sp>
        <p:nvSpPr>
          <p:cNvPr id="94" name="Google Shape;94;p17"/>
          <p:cNvSpPr txBox="1"/>
          <p:nvPr/>
        </p:nvSpPr>
        <p:spPr>
          <a:xfrm>
            <a:off x="8039650" y="4701550"/>
            <a:ext cx="987300" cy="3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700">
              <a:latin typeface="Roboto"/>
              <a:ea typeface="Roboto"/>
              <a:cs typeface="Roboto"/>
              <a:sym typeface="Roboto"/>
            </a:endParaRPr>
          </a:p>
        </p:txBody>
      </p:sp>
      <p:pic>
        <p:nvPicPr>
          <p:cNvPr id="95" name="Google Shape;95;p17"/>
          <p:cNvPicPr preferRelativeResize="0"/>
          <p:nvPr/>
        </p:nvPicPr>
        <p:blipFill>
          <a:blip r:embed="rId5">
            <a:alphaModFix/>
          </a:blip>
          <a:stretch>
            <a:fillRect/>
          </a:stretch>
        </p:blipFill>
        <p:spPr>
          <a:xfrm>
            <a:off x="427175" y="2701125"/>
            <a:ext cx="3251456" cy="1953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COVID-19 in Uganda</a:t>
            </a:r>
            <a:endParaRPr/>
          </a:p>
          <a:p>
            <a:pPr marL="0" lvl="0" indent="0" algn="l" rtl="0">
              <a:spcBef>
                <a:spcPts val="0"/>
              </a:spcBef>
              <a:spcAft>
                <a:spcPts val="0"/>
              </a:spcAft>
              <a:buNone/>
            </a:pPr>
            <a:endParaRPr/>
          </a:p>
          <a:p>
            <a:pPr marL="0" lvl="0" indent="0" algn="l" rtl="0">
              <a:spcBef>
                <a:spcPts val="0"/>
              </a:spcBef>
              <a:spcAft>
                <a:spcPts val="0"/>
              </a:spcAft>
              <a:buNone/>
            </a:pPr>
            <a:r>
              <a:rPr lang="en"/>
              <a:t>Impacts on Schools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1900"/>
              <a:t>Noble Ricky </a:t>
            </a:r>
            <a:endParaRPr sz="1900"/>
          </a:p>
        </p:txBody>
      </p:sp>
      <p:sp>
        <p:nvSpPr>
          <p:cNvPr id="101" name="Google Shape;101;p18"/>
          <p:cNvSpPr txBox="1">
            <a:spLocks noGrp="1"/>
          </p:cNvSpPr>
          <p:nvPr>
            <p:ph type="body" idx="1"/>
          </p:nvPr>
        </p:nvSpPr>
        <p:spPr>
          <a:xfrm>
            <a:off x="4644675" y="326300"/>
            <a:ext cx="4166400" cy="46110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COVID-19 has greatly impacted students and the schooling program overall in Uganda, especially for students who are not from Uganda. </a:t>
            </a:r>
            <a:endParaRPr sz="1200">
              <a:solidFill>
                <a:schemeClr val="dk1"/>
              </a:solidFill>
              <a:latin typeface="Merriweather"/>
              <a:ea typeface="Merriweather"/>
              <a:cs typeface="Merriweather"/>
              <a:sym typeface="Merriweather"/>
            </a:endParaRPr>
          </a:p>
          <a:p>
            <a:pPr marL="914400" lvl="1" indent="-292100" algn="l" rtl="0">
              <a:spcBef>
                <a:spcPts val="0"/>
              </a:spcBef>
              <a:spcAft>
                <a:spcPts val="0"/>
              </a:spcAft>
              <a:buClr>
                <a:schemeClr val="dk1"/>
              </a:buClr>
              <a:buSzPts val="1000"/>
              <a:buFont typeface="Merriweather"/>
              <a:buChar char="○"/>
            </a:pPr>
            <a:r>
              <a:rPr lang="en" sz="1000">
                <a:solidFill>
                  <a:schemeClr val="dk1"/>
                </a:solidFill>
                <a:latin typeface="Merriweather"/>
                <a:ea typeface="Merriweather"/>
                <a:cs typeface="Merriweather"/>
                <a:sym typeface="Merriweather"/>
              </a:rPr>
              <a:t>Schools were closed on March 15, 2020. </a:t>
            </a:r>
            <a:endParaRPr sz="10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On October 15, President opened classes of candidates and finalists in higher institutions of learning</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Both positive and negative impacts from COVID-19</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Negative impacts:</a:t>
            </a:r>
            <a:endParaRPr sz="1200">
              <a:solidFill>
                <a:schemeClr val="dk1"/>
              </a:solidFill>
              <a:latin typeface="Merriweather"/>
              <a:ea typeface="Merriweather"/>
              <a:cs typeface="Merriweather"/>
              <a:sym typeface="Merriweather"/>
            </a:endParaRPr>
          </a:p>
          <a:p>
            <a:pPr marL="914400" lvl="1" indent="-292100" algn="l" rtl="0">
              <a:spcBef>
                <a:spcPts val="0"/>
              </a:spcBef>
              <a:spcAft>
                <a:spcPts val="0"/>
              </a:spcAft>
              <a:buClr>
                <a:schemeClr val="dk1"/>
              </a:buClr>
              <a:buSzPts val="1000"/>
              <a:buFont typeface="Merriweather"/>
              <a:buChar char="○"/>
            </a:pPr>
            <a:r>
              <a:rPr lang="en" sz="1000">
                <a:solidFill>
                  <a:schemeClr val="dk1"/>
                </a:solidFill>
                <a:latin typeface="Merriweather"/>
                <a:ea typeface="Merriweather"/>
                <a:cs typeface="Merriweather"/>
                <a:sym typeface="Merriweather"/>
              </a:rPr>
              <a:t>Schools did not have enough resources to support their students who were originally from outside Uganda and so they had limited sources to retain students </a:t>
            </a:r>
            <a:endParaRPr sz="1000">
              <a:solidFill>
                <a:schemeClr val="dk1"/>
              </a:solidFill>
              <a:latin typeface="Merriweather"/>
              <a:ea typeface="Merriweather"/>
              <a:cs typeface="Merriweather"/>
              <a:sym typeface="Merriweather"/>
            </a:endParaRPr>
          </a:p>
          <a:p>
            <a:pPr marL="914400" lvl="1" indent="-292100" algn="l" rtl="0">
              <a:spcBef>
                <a:spcPts val="0"/>
              </a:spcBef>
              <a:spcAft>
                <a:spcPts val="0"/>
              </a:spcAft>
              <a:buClr>
                <a:schemeClr val="dk1"/>
              </a:buClr>
              <a:buSzPts val="1000"/>
              <a:buFont typeface="Merriweather"/>
              <a:buChar char="○"/>
            </a:pPr>
            <a:r>
              <a:rPr lang="en" sz="1000">
                <a:solidFill>
                  <a:schemeClr val="dk1"/>
                </a:solidFill>
                <a:latin typeface="Merriweather"/>
                <a:ea typeface="Merriweather"/>
                <a:cs typeface="Merriweather"/>
                <a:sym typeface="Merriweather"/>
              </a:rPr>
              <a:t>Led to decrease in female students due to pregnancies or marriage.</a:t>
            </a:r>
            <a:endParaRPr sz="1000">
              <a:solidFill>
                <a:schemeClr val="dk1"/>
              </a:solidFill>
              <a:latin typeface="Merriweather"/>
              <a:ea typeface="Merriweather"/>
              <a:cs typeface="Merriweather"/>
              <a:sym typeface="Merriweather"/>
            </a:endParaRPr>
          </a:p>
          <a:p>
            <a:pPr marL="914400" lvl="1" indent="-292100" algn="l" rtl="0">
              <a:spcBef>
                <a:spcPts val="0"/>
              </a:spcBef>
              <a:spcAft>
                <a:spcPts val="0"/>
              </a:spcAft>
              <a:buClr>
                <a:schemeClr val="dk1"/>
              </a:buClr>
              <a:buSzPts val="1000"/>
              <a:buFont typeface="Merriweather"/>
              <a:buChar char="○"/>
            </a:pPr>
            <a:r>
              <a:rPr lang="en" sz="1000">
                <a:solidFill>
                  <a:schemeClr val="dk1"/>
                </a:solidFill>
                <a:latin typeface="Merriweather"/>
                <a:ea typeface="Merriweather"/>
                <a:cs typeface="Merriweather"/>
                <a:sym typeface="Merriweather"/>
              </a:rPr>
              <a:t>Governments fearful of opening schools due to lack of funding but also fear of COVID spread among student population.</a:t>
            </a:r>
            <a:endParaRPr sz="1000">
              <a:solidFill>
                <a:schemeClr val="dk1"/>
              </a:solidFill>
              <a:latin typeface="Merriweather"/>
              <a:ea typeface="Merriweather"/>
              <a:cs typeface="Merriweather"/>
              <a:sym typeface="Merriweather"/>
            </a:endParaRPr>
          </a:p>
          <a:p>
            <a:pPr marL="457200" lvl="0" indent="-292100" algn="l" rtl="0">
              <a:spcBef>
                <a:spcPts val="0"/>
              </a:spcBef>
              <a:spcAft>
                <a:spcPts val="0"/>
              </a:spcAft>
              <a:buClr>
                <a:schemeClr val="dk1"/>
              </a:buClr>
              <a:buSzPts val="1000"/>
              <a:buFont typeface="Merriweather"/>
              <a:buChar char="●"/>
            </a:pPr>
            <a:r>
              <a:rPr lang="en" sz="1000">
                <a:solidFill>
                  <a:schemeClr val="dk1"/>
                </a:solidFill>
                <a:latin typeface="Merriweather"/>
                <a:ea typeface="Merriweather"/>
                <a:cs typeface="Merriweather"/>
                <a:sym typeface="Merriweather"/>
              </a:rPr>
              <a:t>Positive impacts:</a:t>
            </a:r>
            <a:endParaRPr sz="1000">
              <a:solidFill>
                <a:schemeClr val="dk1"/>
              </a:solidFill>
              <a:latin typeface="Merriweather"/>
              <a:ea typeface="Merriweather"/>
              <a:cs typeface="Merriweather"/>
              <a:sym typeface="Merriweather"/>
            </a:endParaRPr>
          </a:p>
          <a:p>
            <a:pPr marL="914400" lvl="1" indent="-292100" algn="l" rtl="0">
              <a:spcBef>
                <a:spcPts val="0"/>
              </a:spcBef>
              <a:spcAft>
                <a:spcPts val="0"/>
              </a:spcAft>
              <a:buClr>
                <a:schemeClr val="dk1"/>
              </a:buClr>
              <a:buSzPts val="1000"/>
              <a:buFont typeface="Merriweather"/>
              <a:buChar char="○"/>
            </a:pPr>
            <a:r>
              <a:rPr lang="en" sz="1000">
                <a:solidFill>
                  <a:schemeClr val="dk1"/>
                </a:solidFill>
                <a:latin typeface="Merriweather"/>
                <a:ea typeface="Merriweather"/>
                <a:cs typeface="Merriweather"/>
                <a:sym typeface="Merriweather"/>
              </a:rPr>
              <a:t>Building mentorship with parents at home</a:t>
            </a:r>
            <a:endParaRPr sz="1000">
              <a:solidFill>
                <a:schemeClr val="dk1"/>
              </a:solidFill>
              <a:latin typeface="Merriweather"/>
              <a:ea typeface="Merriweather"/>
              <a:cs typeface="Merriweather"/>
              <a:sym typeface="Merriweather"/>
            </a:endParaRPr>
          </a:p>
          <a:p>
            <a:pPr marL="914400" lvl="1" indent="-292100" algn="l" rtl="0">
              <a:spcBef>
                <a:spcPts val="0"/>
              </a:spcBef>
              <a:spcAft>
                <a:spcPts val="0"/>
              </a:spcAft>
              <a:buClr>
                <a:schemeClr val="dk1"/>
              </a:buClr>
              <a:buSzPts val="1000"/>
              <a:buFont typeface="Merriweather"/>
              <a:buChar char="○"/>
            </a:pPr>
            <a:r>
              <a:rPr lang="en" sz="1000">
                <a:solidFill>
                  <a:schemeClr val="dk1"/>
                </a:solidFill>
                <a:latin typeface="Merriweather"/>
                <a:ea typeface="Merriweather"/>
                <a:cs typeface="Merriweather"/>
                <a:sym typeface="Merriweather"/>
              </a:rPr>
              <a:t>Development of new businesses </a:t>
            </a:r>
            <a:endParaRPr sz="1000">
              <a:solidFill>
                <a:schemeClr val="dk1"/>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37475" y="3120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COVID-19 in Uganda</a:t>
            </a:r>
            <a:endParaRPr/>
          </a:p>
          <a:p>
            <a:pPr marL="0" lvl="0" indent="0" algn="l" rtl="0">
              <a:spcBef>
                <a:spcPts val="0"/>
              </a:spcBef>
              <a:spcAft>
                <a:spcPts val="0"/>
              </a:spcAft>
              <a:buNone/>
            </a:pPr>
            <a:endParaRPr/>
          </a:p>
          <a:p>
            <a:pPr marL="0" lvl="0" indent="0" algn="l" rtl="0">
              <a:spcBef>
                <a:spcPts val="0"/>
              </a:spcBef>
              <a:spcAft>
                <a:spcPts val="0"/>
              </a:spcAft>
              <a:buNone/>
            </a:pPr>
            <a:r>
              <a:rPr lang="en"/>
              <a:t>Impacts on Schools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1900"/>
              <a:t>Noble Ricky </a:t>
            </a:r>
            <a:endParaRPr sz="1900"/>
          </a:p>
        </p:txBody>
      </p:sp>
      <p:sp>
        <p:nvSpPr>
          <p:cNvPr id="107" name="Google Shape;107;p19"/>
          <p:cNvSpPr txBox="1">
            <a:spLocks noGrp="1"/>
          </p:cNvSpPr>
          <p:nvPr>
            <p:ph type="body" idx="1"/>
          </p:nvPr>
        </p:nvSpPr>
        <p:spPr>
          <a:xfrm>
            <a:off x="4644675" y="200400"/>
            <a:ext cx="4166400" cy="4728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Merriweather"/>
              <a:buChar char="●"/>
            </a:pPr>
            <a:r>
              <a:rPr lang="en">
                <a:solidFill>
                  <a:schemeClr val="dk1"/>
                </a:solidFill>
                <a:latin typeface="Merriweather"/>
                <a:ea typeface="Merriweather"/>
                <a:cs typeface="Merriweather"/>
                <a:sym typeface="Merriweather"/>
              </a:rPr>
              <a:t>International Exchange </a:t>
            </a:r>
            <a:endParaRPr>
              <a:solidFill>
                <a:schemeClr val="dk1"/>
              </a:solidFill>
              <a:latin typeface="Merriweather"/>
              <a:ea typeface="Merriweather"/>
              <a:cs typeface="Merriweather"/>
              <a:sym typeface="Merriweather"/>
            </a:endParaRPr>
          </a:p>
          <a:p>
            <a:pPr marL="914400" lvl="1"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Teachers who were originally from Rwanda chose to no longer teach English and choose to work in a different field. </a:t>
            </a:r>
            <a:endParaRPr>
              <a:solidFill>
                <a:schemeClr val="dk1"/>
              </a:solidFill>
              <a:latin typeface="Merriweather"/>
              <a:ea typeface="Merriweather"/>
              <a:cs typeface="Merriweather"/>
              <a:sym typeface="Merriweather"/>
            </a:endParaRPr>
          </a:p>
          <a:p>
            <a:pPr marL="914400" lvl="1"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Ugandan schools are open once more, so students from abroad are able to return to university and school. However, advised to return to school near their home in case they are ordered back home.</a:t>
            </a:r>
            <a:endParaRPr>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
                <a:solidFill>
                  <a:schemeClr val="dk1"/>
                </a:solidFill>
                <a:latin typeface="Merriweather"/>
                <a:ea typeface="Merriweather"/>
                <a:cs typeface="Merriweather"/>
                <a:sym typeface="Merriweather"/>
              </a:rPr>
              <a:t>Standard COVID-19 prevention hygiene implemented</a:t>
            </a:r>
            <a:endParaRPr>
              <a:solidFill>
                <a:schemeClr val="dk1"/>
              </a:solidFill>
              <a:latin typeface="Merriweather"/>
              <a:ea typeface="Merriweather"/>
              <a:cs typeface="Merriweather"/>
              <a:sym typeface="Merriweather"/>
            </a:endParaRPr>
          </a:p>
          <a:p>
            <a:pPr marL="914400" lvl="1"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Students required to wear masks</a:t>
            </a:r>
            <a:endParaRPr>
              <a:solidFill>
                <a:schemeClr val="dk1"/>
              </a:solidFill>
              <a:latin typeface="Merriweather"/>
              <a:ea typeface="Merriweather"/>
              <a:cs typeface="Merriweather"/>
              <a:sym typeface="Merriweather"/>
            </a:endParaRPr>
          </a:p>
          <a:p>
            <a:pPr marL="914400" lvl="1"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Wash hands</a:t>
            </a:r>
            <a:endParaRPr>
              <a:solidFill>
                <a:schemeClr val="dk1"/>
              </a:solidFill>
              <a:latin typeface="Merriweather"/>
              <a:ea typeface="Merriweather"/>
              <a:cs typeface="Merriweather"/>
              <a:sym typeface="Merriweather"/>
            </a:endParaRPr>
          </a:p>
          <a:p>
            <a:pPr marL="914400" lvl="1" indent="-298450" algn="l" rtl="0">
              <a:spcBef>
                <a:spcPts val="0"/>
              </a:spcBef>
              <a:spcAft>
                <a:spcPts val="0"/>
              </a:spcAft>
              <a:buClr>
                <a:schemeClr val="dk1"/>
              </a:buClr>
              <a:buSzPts val="1100"/>
              <a:buFont typeface="Merriweather"/>
              <a:buChar char="○"/>
            </a:pPr>
            <a:r>
              <a:rPr lang="en">
                <a:solidFill>
                  <a:schemeClr val="dk1"/>
                </a:solidFill>
                <a:latin typeface="Merriweather"/>
                <a:ea typeface="Merriweather"/>
                <a:cs typeface="Merriweather"/>
                <a:sym typeface="Merriweather"/>
              </a:rPr>
              <a:t>Maintain social distance</a:t>
            </a:r>
            <a:endParaRPr>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
                <a:solidFill>
                  <a:schemeClr val="dk1"/>
                </a:solidFill>
                <a:latin typeface="Merriweather"/>
                <a:ea typeface="Merriweather"/>
                <a:cs typeface="Merriweather"/>
                <a:sym typeface="Merriweather"/>
              </a:rPr>
              <a:t>Due to decline of students returning, some private schools are considering reducing teacher salaries.</a:t>
            </a:r>
            <a:endParaRPr>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
                <a:solidFill>
                  <a:schemeClr val="dk1"/>
                </a:solidFill>
                <a:latin typeface="Merriweather"/>
                <a:ea typeface="Merriweather"/>
                <a:cs typeface="Merriweather"/>
                <a:sym typeface="Merriweather"/>
              </a:rPr>
              <a:t>Larger institutions have  transitioned to remote learning which is not common. </a:t>
            </a:r>
            <a:endParaRPr>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
                <a:solidFill>
                  <a:schemeClr val="dk1"/>
                </a:solidFill>
                <a:latin typeface="Merriweather"/>
                <a:ea typeface="Merriweather"/>
                <a:cs typeface="Merriweather"/>
                <a:sym typeface="Merriweather"/>
              </a:rPr>
              <a:t>Government has also implemented lessons to be viewed on TV, media houses, and radios. </a:t>
            </a:r>
            <a:endParaRPr>
              <a:solidFill>
                <a:schemeClr val="dk1"/>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25" y="312150"/>
            <a:ext cx="3706500" cy="45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COVID-19 response in Ugandan schools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Interview with Emmanuel Amanya</a:t>
            </a:r>
            <a:endParaRPr/>
          </a:p>
          <a:p>
            <a:pPr marL="0" lvl="0" indent="0" algn="l" rtl="0">
              <a:spcBef>
                <a:spcPts val="0"/>
              </a:spcBef>
              <a:spcAft>
                <a:spcPts val="0"/>
              </a:spcAft>
              <a:buNone/>
            </a:pPr>
            <a:endParaRPr/>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1900"/>
              <a:t>Valerie Nguyen</a:t>
            </a:r>
            <a:endParaRPr sz="1900"/>
          </a:p>
        </p:txBody>
      </p:sp>
      <p:sp>
        <p:nvSpPr>
          <p:cNvPr id="113" name="Google Shape;113;p20"/>
          <p:cNvSpPr txBox="1">
            <a:spLocks noGrp="1"/>
          </p:cNvSpPr>
          <p:nvPr>
            <p:ph type="body" idx="1"/>
          </p:nvPr>
        </p:nvSpPr>
        <p:spPr>
          <a:xfrm>
            <a:off x="4636075" y="243325"/>
            <a:ext cx="4166400" cy="44709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Emmanuel Amanya teaches at Golden Berry School, a nursery and primary private school with ~400 students</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School closed on March 18 and reopened on October 15</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When schools closed in March, this was right at the beginning of the school term. Uganda’s schools begin in February to December. </a:t>
            </a:r>
            <a:endParaRPr>
              <a:solidFill>
                <a:srgbClr val="000000"/>
              </a:solidFill>
              <a:latin typeface="Merriweather"/>
              <a:ea typeface="Merriweather"/>
              <a:cs typeface="Merriweather"/>
              <a:sym typeface="Merriweather"/>
            </a:endParaRPr>
          </a:p>
          <a:p>
            <a:pPr marL="457200" lvl="0" indent="-311150" algn="l" rtl="0">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At the beginning of the pandemic, teachers would deliver assignments to students living in local neighborhoods</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This had to cease due to the implementation of reducing movement to prevent spread of the virus.</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Teachers attempted to teach online and posted assignments through the school website. Proved to be difficult because students relied on the presence of teacher to get their work done. Number of submitted assignments decreased.</a:t>
            </a:r>
            <a:endParaRPr>
              <a:solidFill>
                <a:srgbClr val="000000"/>
              </a:solidFill>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25" y="149000"/>
            <a:ext cx="3706500" cy="45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COVID-19 response in Ugandan schools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Interview with Emmanuel Amanya</a:t>
            </a:r>
            <a:endParaRPr sz="2400"/>
          </a:p>
          <a:p>
            <a:pPr marL="0" lvl="0" indent="0" algn="l" rtl="0">
              <a:spcBef>
                <a:spcPts val="0"/>
              </a:spcBef>
              <a:spcAft>
                <a:spcPts val="0"/>
              </a:spcAft>
              <a:buNone/>
            </a:pPr>
            <a:endParaRPr/>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1900"/>
              <a:t>Valerie Nguyen</a:t>
            </a:r>
            <a:endParaRPr sz="1900"/>
          </a:p>
        </p:txBody>
      </p:sp>
      <p:sp>
        <p:nvSpPr>
          <p:cNvPr id="119" name="Google Shape;119;p21"/>
          <p:cNvSpPr txBox="1">
            <a:spLocks noGrp="1"/>
          </p:cNvSpPr>
          <p:nvPr>
            <p:ph type="body" idx="1"/>
          </p:nvPr>
        </p:nvSpPr>
        <p:spPr>
          <a:xfrm>
            <a:off x="4644675" y="500925"/>
            <a:ext cx="4166400" cy="4385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Reopening process at Golden Berry School</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Due to the smaller size of Golden Berry, school administrators felt it was safe to reopen only for the candidate classes in grade 7.</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Separated grade 7 students into two separate classrooms to limit crowding.</a:t>
            </a:r>
            <a:endParaRPr>
              <a:solidFill>
                <a:srgbClr val="000000"/>
              </a:solidFill>
              <a:latin typeface="Merriweather"/>
              <a:ea typeface="Merriweather"/>
              <a:cs typeface="Merriweather"/>
              <a:sym typeface="Merriweather"/>
            </a:endParaRPr>
          </a:p>
          <a:p>
            <a:pPr marL="457200" lvl="0" indent="-311150" algn="l" rtl="0">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Policies the school adopted to prevent COVID-19 spread</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Maintain social distance of 2 meters</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Hand-washing facility readily available</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Provided soap for students</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Sanitization points</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Disinfecting classrooms and supplies</a:t>
            </a:r>
            <a:endParaRPr>
              <a:solidFill>
                <a:srgbClr val="000000"/>
              </a:solidFill>
              <a:latin typeface="Merriweather"/>
              <a:ea typeface="Merriweather"/>
              <a:cs typeface="Merriweather"/>
              <a:sym typeface="Merriweather"/>
            </a:endParaRPr>
          </a:p>
          <a:p>
            <a:pPr marL="457200" lvl="0" indent="-311150" algn="l" rtl="0">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Hand-washing facilities</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Expensive so UPE / government schools found it difficult to purchase and place in their schools - use hand-basins instead.</a:t>
            </a:r>
            <a:endParaRPr>
              <a:solidFill>
                <a:srgbClr val="000000"/>
              </a:solidFill>
              <a:latin typeface="Merriweather"/>
              <a:ea typeface="Merriweather"/>
              <a:cs typeface="Merriweather"/>
              <a:sym typeface="Merriweather"/>
            </a:endParaRPr>
          </a:p>
          <a:p>
            <a:pPr marL="914400" lvl="1" indent="-298450" algn="l" rtl="0">
              <a:spcBef>
                <a:spcPts val="0"/>
              </a:spcBef>
              <a:spcAft>
                <a:spcPts val="0"/>
              </a:spcAft>
              <a:buClr>
                <a:srgbClr val="000000"/>
              </a:buClr>
              <a:buSzPts val="1100"/>
              <a:buFont typeface="Merriweather"/>
              <a:buChar char="○"/>
            </a:pPr>
            <a:r>
              <a:rPr lang="en">
                <a:solidFill>
                  <a:srgbClr val="000000"/>
                </a:solidFill>
                <a:latin typeface="Merriweather"/>
                <a:ea typeface="Merriweather"/>
                <a:cs typeface="Merriweather"/>
                <a:sym typeface="Merriweather"/>
              </a:rPr>
              <a:t>Private schools like Emmanuel’s were able to pay for the the hand-washing facility and subsequent water bills</a:t>
            </a:r>
            <a:endParaRPr>
              <a:solidFill>
                <a:srgbClr val="000000"/>
              </a:solidFill>
              <a:latin typeface="Merriweather"/>
              <a:ea typeface="Merriweather"/>
              <a:cs typeface="Merriweather"/>
              <a:sym typeface="Merriweather"/>
            </a:endParaRPr>
          </a:p>
        </p:txBody>
      </p:sp>
      <p:pic>
        <p:nvPicPr>
          <p:cNvPr id="120" name="Google Shape;120;p21"/>
          <p:cNvPicPr preferRelativeResize="0"/>
          <p:nvPr/>
        </p:nvPicPr>
        <p:blipFill>
          <a:blip r:embed="rId3">
            <a:alphaModFix/>
          </a:blip>
          <a:stretch>
            <a:fillRect/>
          </a:stretch>
        </p:blipFill>
        <p:spPr>
          <a:xfrm>
            <a:off x="429475" y="2261625"/>
            <a:ext cx="3134050" cy="2337901"/>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1888</Words>
  <Application>Microsoft Macintosh PowerPoint</Application>
  <PresentationFormat>On-screen Show (16:9)</PresentationFormat>
  <Paragraphs>325</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Merriweather</vt:lpstr>
      <vt:lpstr>Arial</vt:lpstr>
      <vt:lpstr>Roboto</vt:lpstr>
      <vt:lpstr>Paradigm</vt:lpstr>
      <vt:lpstr>COVID-19 Response: International Exchange in U.S. and Uganda</vt:lpstr>
      <vt:lpstr>Research Objectives</vt:lpstr>
      <vt:lpstr>COVID-19 in U.S.  Impacts on universities        Valerie Nguyen</vt:lpstr>
      <vt:lpstr>COVID-19 in U.S.  Impacts on universities        Valerie Nguyen</vt:lpstr>
      <vt:lpstr>COVID-19 in Uganda  Impacts on universities       Valerie Nguyen</vt:lpstr>
      <vt:lpstr>COVID-19 in Uganda  Impacts on Schools       Noble Ricky </vt:lpstr>
      <vt:lpstr>COVID-19 in Uganda  Impacts on Schools        Noble Ricky </vt:lpstr>
      <vt:lpstr>COVID-19 response in Ugandan schools   Interview with Emmanuel Amanya      Valerie Nguyen</vt:lpstr>
      <vt:lpstr>COVID-19 response in Ugandan schools  Interview with Emmanuel Amanya          Valerie Nguyen</vt:lpstr>
      <vt:lpstr>COVID-19 Response: Solution Suggestions   Interview with Emmanuel Amanya     Valerie Nguyen</vt:lpstr>
      <vt:lpstr>Understanding Healthcare in Uganda       Nathan Charles </vt:lpstr>
      <vt:lpstr>COVID 19 Effects on Ugandan Health Care System        Nathan Charles</vt:lpstr>
      <vt:lpstr>Role and Significance of WASH in Disease Prevention       Nathan Charles</vt:lpstr>
      <vt:lpstr>Community Efforts to Improve WASH Access and Conditions       Nathan Charles</vt:lpstr>
      <vt:lpstr>Healthcare Implications Post Covid-19       Nathan Charles</vt:lpstr>
      <vt:lpstr>COVID-19 Response: Global ways to create a COVID relief system      Veronica </vt:lpstr>
      <vt:lpstr>Focus on emergency management Post COVID-19      Veronica</vt:lpstr>
      <vt:lpstr>Support Epidemiologic Response        Veronica</vt:lpstr>
      <vt:lpstr>Ugandan COVID Response         Veronica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Response: International Exchange in U.S. and Uganda</dc:title>
  <cp:lastModifiedBy>Catherine MacCormick</cp:lastModifiedBy>
  <cp:revision>1</cp:revision>
  <dcterms:modified xsi:type="dcterms:W3CDTF">2020-12-08T00:11:56Z</dcterms:modified>
</cp:coreProperties>
</file>