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ato Black" panose="020F0502020204030204" pitchFamily="34" charset="0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Proxima Nova" panose="02000506030000020004" pitchFamily="2" charset="0"/>
      <p:regular r:id="rId37"/>
      <p:bold r:id="rId38"/>
      <p:italic r:id="rId39"/>
      <p:boldItalic r:id="rId40"/>
    </p:embeddedFont>
    <p:embeddedFont>
      <p:font typeface="Raleway" pitchFamily="2" charset="77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D054F-59F6-48F6-84F5-6EC358A4B8F2}">
  <a:tblStyle styleId="{FDED054F-59F6-48F6-84F5-6EC358A4B8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A5D18CA-2DB8-4240-9BF9-F3A42E676F7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0"/>
  </p:normalViewPr>
  <p:slideViewPr>
    <p:cSldViewPr snapToGrid="0">
      <p:cViewPr varScale="1">
        <p:scale>
          <a:sx n="136" d="100"/>
          <a:sy n="136" d="100"/>
        </p:scale>
        <p:origin x="9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9ce1f585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09ce1f585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c53afe3f8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c53afe3f8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Nikhil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3caea9cf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3caea9cf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Shruti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c53afe3f8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3c53afe3f8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Nikhil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c53afe3f8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3c53afe3f8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Nikhil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c53afe3f8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3c53afe3f8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Nikhil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3caea9cf2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3caea9cf2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c53afe3f8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3c53afe3f8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Shruti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ce5ce52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3ce5ce52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Anyone!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2a0858c94c_1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2a0858c94c_1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9feda0bd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9feda0bd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c53afe3f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c53afe3f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c53afe3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c53afe3f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a0858c94c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a0858c94c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Prableen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c53afe3f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c53afe3f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Prableen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3c53afe3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3c53afe3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Ashleigh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c53afe3f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3c53afe3f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Ashleigh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c6fda73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c6fda73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 amt="50000"/>
          </a:blip>
          <a:srcRect l="12715" t="-1528" r="-774" b="21490"/>
          <a:stretch/>
        </p:blipFill>
        <p:spPr>
          <a:xfrm>
            <a:off x="0" y="224100"/>
            <a:ext cx="5401375" cy="490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905850" y="25229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aleway"/>
              <a:buNone/>
              <a:defRPr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905850" y="30158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905850" y="20300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t="15895" b="17317"/>
          <a:stretch/>
        </p:blipFill>
        <p:spPr>
          <a:xfrm>
            <a:off x="6116650" y="4264600"/>
            <a:ext cx="2959560" cy="7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311700" y="441250"/>
            <a:ext cx="837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94050" y="1512375"/>
            <a:ext cx="3802800" cy="2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496850" y="1512375"/>
            <a:ext cx="3802800" cy="2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 - No Title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47238"/>
            <a:ext cx="85206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 - Title">
  <p:cSld name="TITLE_AND_BODY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632175"/>
            <a:ext cx="8520600" cy="29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311700" y="106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body" idx="3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No Title">
  <p:cSld name="TITLE_AND_BOD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7430"/>
            <a:ext cx="41766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655600" y="1157400"/>
            <a:ext cx="41766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body" idx="3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Title">
  <p:cSld name="TITLE_AND_BODY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767300"/>
            <a:ext cx="41766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3" name="Google Shape;113;p19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4655600" y="1767275"/>
            <a:ext cx="41766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311700" y="1103400"/>
            <a:ext cx="41766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4655600" y="1103400"/>
            <a:ext cx="41766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body" idx="5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No Title">
  <p:cSld name="TITLE_AND_BODY_1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57400"/>
            <a:ext cx="28530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5979289" y="1157400"/>
            <a:ext cx="28530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3"/>
          </p:nvPr>
        </p:nvSpPr>
        <p:spPr>
          <a:xfrm>
            <a:off x="3145495" y="1157400"/>
            <a:ext cx="28530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body" idx="4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Title">
  <p:cSld name="TITLE_AND_BODY_1_2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11700" y="1767300"/>
            <a:ext cx="28530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38" name="Google Shape;138;p21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1"/>
          <p:cNvSpPr txBox="1">
            <a:spLocks noGrp="1"/>
          </p:cNvSpPr>
          <p:nvPr>
            <p:ph type="body" idx="2"/>
          </p:nvPr>
        </p:nvSpPr>
        <p:spPr>
          <a:xfrm>
            <a:off x="5979297" y="1767300"/>
            <a:ext cx="28530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3"/>
          </p:nvPr>
        </p:nvSpPr>
        <p:spPr>
          <a:xfrm>
            <a:off x="3145500" y="1767300"/>
            <a:ext cx="28530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4"/>
          </p:nvPr>
        </p:nvSpPr>
        <p:spPr>
          <a:xfrm>
            <a:off x="311700" y="1103400"/>
            <a:ext cx="28530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5"/>
          </p:nvPr>
        </p:nvSpPr>
        <p:spPr>
          <a:xfrm>
            <a:off x="3145500" y="1103400"/>
            <a:ext cx="28530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6"/>
          </p:nvPr>
        </p:nvSpPr>
        <p:spPr>
          <a:xfrm>
            <a:off x="5979300" y="1103400"/>
            <a:ext cx="28530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 b="1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 b="1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body" idx="7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genda">
  <p:cSld name="CUSTOM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4414850" y="0"/>
            <a:ext cx="4729200" cy="51435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328625" y="2827625"/>
            <a:ext cx="3700500" cy="74400"/>
          </a:xfrm>
          <a:prstGeom prst="rect">
            <a:avLst/>
          </a:prstGeom>
          <a:solidFill>
            <a:srgbClr val="0A1F5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741825" y="1396475"/>
            <a:ext cx="7323900" cy="29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238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 b="1">
                <a:solidFill>
                  <a:schemeClr val="lt1"/>
                </a:solidFill>
              </a:defRPr>
            </a:lvl1pPr>
            <a:lvl2pPr marL="914400" lvl="1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328625" y="2263950"/>
            <a:ext cx="370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sz="28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882100" y="2325600"/>
            <a:ext cx="7323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cxnSp>
        <p:nvCxnSpPr>
          <p:cNvPr id="158" name="Google Shape;158;p23"/>
          <p:cNvCxnSpPr/>
          <p:nvPr/>
        </p:nvCxnSpPr>
        <p:spPr>
          <a:xfrm>
            <a:off x="740950" y="2239800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hort Border">
  <p:cSld name="CUSTOM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-556475" y="1197600"/>
            <a:ext cx="3304200" cy="2748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519925" y="1197600"/>
            <a:ext cx="518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523375" y="1918050"/>
            <a:ext cx="5174700" cy="2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0" y="4953000"/>
            <a:ext cx="3048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3048000" y="4953000"/>
            <a:ext cx="30480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6096000" y="4953000"/>
            <a:ext cx="3048000" cy="19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Blank">
  <p:cSld name="CUSTOM_3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Blank 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584202" y="492067"/>
            <a:ext cx="79533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00" cy="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7" name="Google Shape;177;p27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27"/>
          <p:cNvSpPr txBox="1"/>
          <p:nvPr/>
        </p:nvSpPr>
        <p:spPr>
          <a:xfrm>
            <a:off x="593725" y="4722841"/>
            <a:ext cx="1783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180 DEGREES </a:t>
            </a:r>
            <a:r>
              <a:rPr lang="en" sz="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CONSULTING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7939422" y="4722841"/>
            <a:ext cx="207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7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89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 - No Title 1">
  <p:cSld name="TITLE_AND_BODY_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311700" y="1147238"/>
            <a:ext cx="85206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-4600" y="4698715"/>
            <a:ext cx="9153300" cy="444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8494583" y="4724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90" name="Google Shape;190;p28"/>
          <p:cNvCxnSpPr/>
          <p:nvPr/>
        </p:nvCxnSpPr>
        <p:spPr>
          <a:xfrm>
            <a:off x="311700" y="399425"/>
            <a:ext cx="0" cy="66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1" name="Google Shape;191;p28"/>
          <p:cNvPicPr preferRelativeResize="0"/>
          <p:nvPr/>
        </p:nvPicPr>
        <p:blipFill rotWithShape="1">
          <a:blip r:embed="rId2">
            <a:alphaModFix/>
          </a:blip>
          <a:srcRect l="2922" t="11603" r="3391" b="10417"/>
          <a:stretch/>
        </p:blipFill>
        <p:spPr>
          <a:xfrm>
            <a:off x="7323900" y="4698275"/>
            <a:ext cx="1334856" cy="4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roxima Nova"/>
              <a:buNone/>
              <a:defRPr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9485527" y="1695250"/>
            <a:ext cx="199800" cy="19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9485527" y="1999744"/>
            <a:ext cx="199800" cy="199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9485527" y="2304237"/>
            <a:ext cx="199800" cy="199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9485527" y="2608731"/>
            <a:ext cx="199800" cy="199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9485527" y="3217719"/>
            <a:ext cx="199800" cy="199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9485527" y="3522212"/>
            <a:ext cx="199800" cy="199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485527" y="2913225"/>
            <a:ext cx="199800" cy="19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780600" y="169525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#3BD2C1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780600" y="199975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#OA1F5B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780600" y="231960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#982649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780600" y="262410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#EO7A5F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780600" y="290555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#FFFFFF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780600" y="322540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#9E9E9E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780600" y="3529900"/>
            <a:ext cx="10284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Hex #595959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485467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MbG3uyijVWAvZ_RHwlis0vNefHhm16VfgQyH6YOsUA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905850" y="25229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x GRC Cost Effectiveness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1"/>
          </p:nvPr>
        </p:nvSpPr>
        <p:spPr>
          <a:xfrm>
            <a:off x="905850" y="30158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Prepared for the Global Livingston Institute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2"/>
          </p:nvPr>
        </p:nvSpPr>
        <p:spPr>
          <a:xfrm>
            <a:off x="905850" y="20300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May 2,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882100" y="2325600"/>
            <a:ext cx="7323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Effectiveness Analysis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monthly costs and program outcomes indicate sustainable GLI programs.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9" name="Google Shape;299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461" y="1170112"/>
            <a:ext cx="2243751" cy="13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225" y="2803088"/>
            <a:ext cx="2243748" cy="13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2238" y="1151875"/>
            <a:ext cx="2302824" cy="14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230375" y="1567125"/>
            <a:ext cx="354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Increased spendings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are generally associated with </a:t>
            </a: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increased outcomes.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230375" y="2382188"/>
            <a:ext cx="370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Starting costs distort program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success and programs increase effectiveness over time.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4" name="Google Shape;304;p39"/>
          <p:cNvCxnSpPr/>
          <p:nvPr/>
        </p:nvCxnSpPr>
        <p:spPr>
          <a:xfrm rot="10800000">
            <a:off x="288032" y="2308778"/>
            <a:ext cx="326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9"/>
          <p:cNvCxnSpPr/>
          <p:nvPr/>
        </p:nvCxnSpPr>
        <p:spPr>
          <a:xfrm rot="10800000">
            <a:off x="268864" y="3071208"/>
            <a:ext cx="330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06" name="Google Shape;306;p39"/>
          <p:cNvSpPr txBox="1"/>
          <p:nvPr/>
        </p:nvSpPr>
        <p:spPr>
          <a:xfrm>
            <a:off x="230375" y="3127289"/>
            <a:ext cx="354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Consistency of spending and outcomes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over many months signal efficient and sustainable results. 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311700" y="416250"/>
            <a:ext cx="861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categorizing expenses and outcomes, we found the unit cost of each program. </a:t>
            </a:r>
            <a:endParaRPr/>
          </a:p>
        </p:txBody>
      </p:sp>
      <p:graphicFrame>
        <p:nvGraphicFramePr>
          <p:cNvPr id="312" name="Google Shape;312;p40"/>
          <p:cNvGraphicFramePr/>
          <p:nvPr/>
        </p:nvGraphicFramePr>
        <p:xfrm>
          <a:off x="428000" y="111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{3A5D18CA-2DB8-4240-9BF9-F3A42E676F77}</a:tableStyleId>
              </a:tblPr>
              <a:tblGrid>
                <a:gridCol w="11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 Costs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Excluded Starting Costs</a:t>
                      </a:r>
                      <a:endParaRPr sz="13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Variable Costs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Services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Individual Costs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Variable Costs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Monthly Follow-Ups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$4524.1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stipend and transportation</a:t>
                      </a:r>
                      <a:endParaRPr sz="1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None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$4524.1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stipend and transportation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1028 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Check-Ups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$4.4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check-up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$4.4</a:t>
                      </a:r>
                      <a:endParaRPr sz="13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check-up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Kitchen Garden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$967.06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setup and maintenance</a:t>
                      </a:r>
                      <a:endParaRPr sz="8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Fencing, Mulching &amp; Grass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$240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cost of gardener and seeds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86 </a:t>
                      </a:r>
                      <a:b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Bundles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$11.24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garden bundle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$4.4</a:t>
                      </a:r>
                      <a:endParaRPr sz="13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garden bundle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Nutritional Classes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$483.58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cost of nutritionist and water</a:t>
                      </a:r>
                      <a:endParaRPr sz="8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Water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$476.36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only cost of nutritionist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357 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Attendees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$1.35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attending class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$1.33</a:t>
                      </a:r>
                      <a:endParaRPr sz="13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attending class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Exercise Classes</a:t>
                      </a:r>
                      <a:endParaRPr sz="13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$1168.34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equipment and trainer salary</a:t>
                      </a:r>
                      <a:endParaRPr sz="8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Yoga mats &amp; exercise water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$525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Includes only cost of trainer salary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290 </a:t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Attendees</a:t>
                      </a:r>
                      <a:endParaRPr sz="9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$4.03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attending class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$1.81</a:t>
                      </a:r>
                      <a:endParaRPr sz="13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Unit cost of attending class</a:t>
                      </a:r>
                      <a:endParaRPr sz="1300" i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individual monthly cost estimates reveal a per person cost of $25.4 per person.  </a:t>
            </a:r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1"/>
          </p:nvPr>
        </p:nvSpPr>
        <p:spPr>
          <a:xfrm>
            <a:off x="700800" y="2647950"/>
            <a:ext cx="1074600" cy="1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2</a:t>
            </a:r>
            <a:r>
              <a:rPr lang="en"/>
              <a:t> Bimonthly check-ins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$8.8 USD</a:t>
            </a:r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0" name="Google Shape;3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00" y="1532575"/>
            <a:ext cx="944401" cy="9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300" y="1575375"/>
            <a:ext cx="910500" cy="9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8098" y="1575378"/>
            <a:ext cx="944401" cy="9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0650" y="1552425"/>
            <a:ext cx="990324" cy="9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/>
          <p:nvPr/>
        </p:nvSpPr>
        <p:spPr>
          <a:xfrm>
            <a:off x="2126325" y="2677000"/>
            <a:ext cx="1074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Garden Bundle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$11.24 USD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1"/>
          </p:nvPr>
        </p:nvSpPr>
        <p:spPr>
          <a:xfrm>
            <a:off x="3551850" y="2647950"/>
            <a:ext cx="1074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</a:t>
            </a:r>
            <a:r>
              <a:rPr lang="en"/>
              <a:t> Nutritional Class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$1.35 USD</a:t>
            </a:r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5088525" y="2647950"/>
            <a:ext cx="1074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</a:t>
            </a:r>
            <a:br>
              <a:rPr lang="en"/>
            </a:br>
            <a:r>
              <a:rPr lang="en"/>
              <a:t>Exercise Class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$4.03 USD</a:t>
            </a:r>
            <a:endParaRPr/>
          </a:p>
        </p:txBody>
      </p:sp>
      <p:sp>
        <p:nvSpPr>
          <p:cNvPr id="327" name="Google Shape;327;p41"/>
          <p:cNvSpPr txBox="1"/>
          <p:nvPr/>
        </p:nvSpPr>
        <p:spPr>
          <a:xfrm>
            <a:off x="6402900" y="2476975"/>
            <a:ext cx="88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=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7323900" y="2369275"/>
            <a:ext cx="1394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Proxima Nova"/>
                <a:ea typeface="Proxima Nova"/>
                <a:cs typeface="Proxima Nova"/>
                <a:sym typeface="Proxima Nova"/>
              </a:rPr>
              <a:t>$25.4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USD/ Per Person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title"/>
          </p:nvPr>
        </p:nvSpPr>
        <p:spPr>
          <a:xfrm>
            <a:off x="882100" y="2325600"/>
            <a:ext cx="7323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for Growth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311700" y="2285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</a:rPr>
              <a:t>Community Gardens Program</a:t>
            </a:r>
            <a:endParaRPr sz="2500" b="1">
              <a:solidFill>
                <a:schemeClr val="accent1"/>
              </a:solidFill>
            </a:endParaRPr>
          </a:p>
        </p:txBody>
      </p:sp>
      <p:sp>
        <p:nvSpPr>
          <p:cNvPr id="339" name="Google Shape;339;p43"/>
          <p:cNvSpPr txBox="1">
            <a:spLocks noGrp="1"/>
          </p:cNvSpPr>
          <p:nvPr>
            <p:ph type="body" idx="5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40" name="Google Shape;340;p43"/>
          <p:cNvSpPr/>
          <p:nvPr/>
        </p:nvSpPr>
        <p:spPr>
          <a:xfrm>
            <a:off x="7731300" y="111125"/>
            <a:ext cx="1412700" cy="2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Programs</a:t>
            </a:r>
            <a:endParaRPr sz="1100" b="1" i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43"/>
          <p:cNvSpPr/>
          <p:nvPr/>
        </p:nvSpPr>
        <p:spPr>
          <a:xfrm>
            <a:off x="304150" y="15521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3"/>
          <p:cNvSpPr/>
          <p:nvPr/>
        </p:nvSpPr>
        <p:spPr>
          <a:xfrm>
            <a:off x="456550" y="14796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20435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3"/>
          <p:cNvSpPr txBox="1"/>
          <p:nvPr/>
        </p:nvSpPr>
        <p:spPr>
          <a:xfrm>
            <a:off x="577300" y="14282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00" y="1514925"/>
            <a:ext cx="288300" cy="2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/>
        </p:nvSpPr>
        <p:spPr>
          <a:xfrm>
            <a:off x="304150" y="1909575"/>
            <a:ext cx="2629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 diets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by increasing access to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nutritional food resources.</a:t>
            </a:r>
            <a:endParaRPr sz="12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promote healthy habits and guide others.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 the incidence of NCDs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such as obesity, diabetes, and cardiovascular disease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3291825" y="1036900"/>
            <a:ext cx="2629800" cy="35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3"/>
          <p:cNvSpPr txBox="1"/>
          <p:nvPr/>
        </p:nvSpPr>
        <p:spPr>
          <a:xfrm>
            <a:off x="3291825" y="1000075"/>
            <a:ext cx="262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Components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140857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/>
          <p:nvPr/>
        </p:nvSpPr>
        <p:spPr>
          <a:xfrm>
            <a:off x="3291825" y="1742113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3"/>
          <p:cNvSpPr txBox="1"/>
          <p:nvPr/>
        </p:nvSpPr>
        <p:spPr>
          <a:xfrm>
            <a:off x="3291825" y="1704163"/>
            <a:ext cx="262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Growing large amounts of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nutritional food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in a low cost environment to improve accessibility in the community.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2" name="Google Shape;3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2466600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3291825" y="2815513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3"/>
          <p:cNvSpPr txBox="1"/>
          <p:nvPr/>
        </p:nvSpPr>
        <p:spPr>
          <a:xfrm>
            <a:off x="3314163" y="2777563"/>
            <a:ext cx="2585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Working with both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elderly 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 youth communities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to promote garden development and improve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mental wellbeing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5" name="Google Shape;3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73588" y="352462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3"/>
          <p:cNvSpPr/>
          <p:nvPr/>
        </p:nvSpPr>
        <p:spPr>
          <a:xfrm>
            <a:off x="3314175" y="3850975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3"/>
          <p:cNvSpPr txBox="1"/>
          <p:nvPr/>
        </p:nvSpPr>
        <p:spPr>
          <a:xfrm>
            <a:off x="3314175" y="3827775"/>
            <a:ext cx="2629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Creating campaigns to rotate workers and increase the rate of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physical activity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conducted by all workers. 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p43"/>
          <p:cNvSpPr/>
          <p:nvPr/>
        </p:nvSpPr>
        <p:spPr>
          <a:xfrm>
            <a:off x="6289700" y="15674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3"/>
          <p:cNvSpPr/>
          <p:nvPr/>
        </p:nvSpPr>
        <p:spPr>
          <a:xfrm>
            <a:off x="6442100" y="14949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3"/>
          <p:cNvSpPr/>
          <p:nvPr/>
        </p:nvSpPr>
        <p:spPr>
          <a:xfrm>
            <a:off x="618990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3"/>
          <p:cNvSpPr txBox="1"/>
          <p:nvPr/>
        </p:nvSpPr>
        <p:spPr>
          <a:xfrm>
            <a:off x="6619800" y="14588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Scaling </a:t>
            </a: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(Dissemination and Advocacy)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6324200" y="1874625"/>
            <a:ext cx="2629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Hiring garden managers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act as effective relays between the central organization and satellite gardens.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Creating a garden action plan 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 each community garden is begun to scope and determine project goals.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3" name="Google Shape;36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000" y="1479675"/>
            <a:ext cx="358801" cy="3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3"/>
          <p:cNvSpPr txBox="1"/>
          <p:nvPr/>
        </p:nvSpPr>
        <p:spPr>
          <a:xfrm>
            <a:off x="304145" y="606025"/>
            <a:ext cx="80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Program aimed at increasing physical activity and improving access to nutritional diet to improve health outcomes.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>
            <a:spLocks noGrp="1"/>
          </p:cNvSpPr>
          <p:nvPr>
            <p:ph type="title"/>
          </p:nvPr>
        </p:nvSpPr>
        <p:spPr>
          <a:xfrm>
            <a:off x="311700" y="2285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</a:rPr>
              <a:t>Nutritional Awareness Program</a:t>
            </a:r>
            <a:endParaRPr sz="2500" b="1">
              <a:solidFill>
                <a:schemeClr val="accent1"/>
              </a:solidFill>
            </a:endParaRPr>
          </a:p>
        </p:txBody>
      </p:sp>
      <p:sp>
        <p:nvSpPr>
          <p:cNvPr id="370" name="Google Shape;370;p44"/>
          <p:cNvSpPr txBox="1">
            <a:spLocks noGrp="1"/>
          </p:cNvSpPr>
          <p:nvPr>
            <p:ph type="body" idx="5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1" name="Google Shape;371;p44"/>
          <p:cNvSpPr/>
          <p:nvPr/>
        </p:nvSpPr>
        <p:spPr>
          <a:xfrm>
            <a:off x="7731300" y="111125"/>
            <a:ext cx="1412700" cy="2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Programs</a:t>
            </a:r>
            <a:endParaRPr sz="1100" b="1" i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304150" y="15521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4"/>
          <p:cNvSpPr/>
          <p:nvPr/>
        </p:nvSpPr>
        <p:spPr>
          <a:xfrm>
            <a:off x="456550" y="14796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4"/>
          <p:cNvSpPr/>
          <p:nvPr/>
        </p:nvSpPr>
        <p:spPr>
          <a:xfrm>
            <a:off x="20435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4"/>
          <p:cNvSpPr txBox="1"/>
          <p:nvPr/>
        </p:nvSpPr>
        <p:spPr>
          <a:xfrm>
            <a:off x="577300" y="14282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6" name="Google Shape;3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00" y="1514925"/>
            <a:ext cx="288300" cy="2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4"/>
          <p:cNvSpPr txBox="1"/>
          <p:nvPr/>
        </p:nvSpPr>
        <p:spPr>
          <a:xfrm>
            <a:off x="304150" y="1909575"/>
            <a:ext cx="27195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physical activity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levels to improve overall health.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lifestyle habits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that will build over time.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 participation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maintain healthy habits and reduce the risk of NCDs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44"/>
          <p:cNvSpPr/>
          <p:nvPr/>
        </p:nvSpPr>
        <p:spPr>
          <a:xfrm>
            <a:off x="3291825" y="1036900"/>
            <a:ext cx="2629800" cy="35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3291825" y="1000075"/>
            <a:ext cx="262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Components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140857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/>
          <p:nvPr/>
        </p:nvSpPr>
        <p:spPr>
          <a:xfrm>
            <a:off x="3257100" y="3850938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4"/>
          <p:cNvSpPr txBox="1"/>
          <p:nvPr/>
        </p:nvSpPr>
        <p:spPr>
          <a:xfrm>
            <a:off x="3257100" y="3812988"/>
            <a:ext cx="262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Conduct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education campaigns 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to raise awareness about the health risks of unhealthy diets and promote healthy eating habits through social media, TV, and radio.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3" name="Google Shape;38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2466600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/>
          <p:nvPr/>
        </p:nvSpPr>
        <p:spPr>
          <a:xfrm>
            <a:off x="3291825" y="2815513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4"/>
          <p:cNvSpPr txBox="1"/>
          <p:nvPr/>
        </p:nvSpPr>
        <p:spPr>
          <a:xfrm>
            <a:off x="3314163" y="2777563"/>
            <a:ext cx="2585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Host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community events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like health fairs and cooking demos to encourage healthy eating habits. Attendees will get to interact with health professionals.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6" name="Google Shape;38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73588" y="352462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4"/>
          <p:cNvSpPr/>
          <p:nvPr/>
        </p:nvSpPr>
        <p:spPr>
          <a:xfrm>
            <a:off x="3247025" y="1765275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3247025" y="1742075"/>
            <a:ext cx="2629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Arrange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workshops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, led by nutritionists and dietitians, to teach the community about healthy eating habits and practical ways to include healthy foods in their diets. 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6289700" y="15674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4"/>
          <p:cNvSpPr/>
          <p:nvPr/>
        </p:nvSpPr>
        <p:spPr>
          <a:xfrm>
            <a:off x="6442100" y="14949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4"/>
          <p:cNvSpPr/>
          <p:nvPr/>
        </p:nvSpPr>
        <p:spPr>
          <a:xfrm>
            <a:off x="618990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"/>
          <p:cNvSpPr txBox="1"/>
          <p:nvPr/>
        </p:nvSpPr>
        <p:spPr>
          <a:xfrm>
            <a:off x="6619800" y="14588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Scaling </a:t>
            </a: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(Dissemination and Advocacy)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6324200" y="1874625"/>
            <a:ext cx="2629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Partnering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with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community organizations/healthcare providers 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can expand the program's reach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Advocacy efforts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could focus on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policy changes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such as food labeling laws and regulations on unhealthy food marketing to children.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4" name="Google Shape;39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000" y="1479675"/>
            <a:ext cx="358801" cy="3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/>
        </p:nvSpPr>
        <p:spPr>
          <a:xfrm>
            <a:off x="304145" y="606025"/>
            <a:ext cx="80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Program aimed at increasing awareness about the health risks associated with unhealthy diets and promoting healthy eating habits.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311700" y="2285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</a:rPr>
              <a:t>Exercise Program</a:t>
            </a:r>
            <a:endParaRPr sz="2500" b="1">
              <a:solidFill>
                <a:schemeClr val="accent1"/>
              </a:solidFill>
            </a:endParaRPr>
          </a:p>
        </p:txBody>
      </p:sp>
      <p:sp>
        <p:nvSpPr>
          <p:cNvPr id="401" name="Google Shape;401;p45"/>
          <p:cNvSpPr txBox="1">
            <a:spLocks noGrp="1"/>
          </p:cNvSpPr>
          <p:nvPr>
            <p:ph type="body" idx="5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7731300" y="111125"/>
            <a:ext cx="1412700" cy="2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Programs</a:t>
            </a:r>
            <a:endParaRPr sz="1100" b="1" i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3" name="Google Shape;403;p45"/>
          <p:cNvSpPr/>
          <p:nvPr/>
        </p:nvSpPr>
        <p:spPr>
          <a:xfrm>
            <a:off x="304150" y="15521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456550" y="14796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20435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5"/>
          <p:cNvSpPr txBox="1"/>
          <p:nvPr/>
        </p:nvSpPr>
        <p:spPr>
          <a:xfrm>
            <a:off x="577300" y="14282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7" name="Google Shape;4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00" y="1514925"/>
            <a:ext cx="288300" cy="2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5"/>
          <p:cNvSpPr txBox="1"/>
          <p:nvPr/>
        </p:nvSpPr>
        <p:spPr>
          <a:xfrm>
            <a:off x="304150" y="1909575"/>
            <a:ext cx="27195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awareness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about the health risks associated with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unhealthy diets</a:t>
            </a:r>
            <a:endParaRPr sz="12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promote healthy eating habits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among the population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 the incidence of NCDs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such as obesity, diabetes, and cardiovascular disease.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409;p45"/>
          <p:cNvSpPr/>
          <p:nvPr/>
        </p:nvSpPr>
        <p:spPr>
          <a:xfrm>
            <a:off x="3291825" y="1036900"/>
            <a:ext cx="2629800" cy="35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5"/>
          <p:cNvSpPr txBox="1"/>
          <p:nvPr/>
        </p:nvSpPr>
        <p:spPr>
          <a:xfrm>
            <a:off x="3291825" y="1000075"/>
            <a:ext cx="262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Components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1" name="Google Shape;41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140857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5"/>
          <p:cNvSpPr/>
          <p:nvPr/>
        </p:nvSpPr>
        <p:spPr>
          <a:xfrm>
            <a:off x="3257100" y="3850938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5"/>
          <p:cNvSpPr txBox="1"/>
          <p:nvPr/>
        </p:nvSpPr>
        <p:spPr>
          <a:xfrm>
            <a:off x="3202175" y="3848475"/>
            <a:ext cx="2719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Hold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educational workshops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that emphasize healthy habits, including nutrition, stress management, sleep &amp; hygiene, through workshops, presentations, or handouts.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4" name="Google Shape;4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1238" y="2466600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5"/>
          <p:cNvSpPr/>
          <p:nvPr/>
        </p:nvSpPr>
        <p:spPr>
          <a:xfrm>
            <a:off x="3291825" y="2815513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5"/>
          <p:cNvSpPr txBox="1"/>
          <p:nvPr/>
        </p:nvSpPr>
        <p:spPr>
          <a:xfrm>
            <a:off x="3314175" y="2777574"/>
            <a:ext cx="2585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Provide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one-on-one coaching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or group accountability sessions to help participants stay motivated and maintain healthy habits outside of the exercise class.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7" name="Google Shape;4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73588" y="3524625"/>
            <a:ext cx="310975" cy="3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5"/>
          <p:cNvSpPr/>
          <p:nvPr/>
        </p:nvSpPr>
        <p:spPr>
          <a:xfrm>
            <a:off x="3247025" y="1765275"/>
            <a:ext cx="2629800" cy="7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5"/>
          <p:cNvSpPr txBox="1"/>
          <p:nvPr/>
        </p:nvSpPr>
        <p:spPr>
          <a:xfrm>
            <a:off x="3247025" y="1742075"/>
            <a:ext cx="2629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Introduce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diverse exercise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s that target various areas of the body, such as cardio, strength training, and flexibility, to improve participants' overall fitness levels.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45"/>
          <p:cNvSpPr/>
          <p:nvPr/>
        </p:nvSpPr>
        <p:spPr>
          <a:xfrm>
            <a:off x="6289700" y="1567475"/>
            <a:ext cx="2629800" cy="246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5"/>
          <p:cNvSpPr/>
          <p:nvPr/>
        </p:nvSpPr>
        <p:spPr>
          <a:xfrm>
            <a:off x="6442100" y="1494975"/>
            <a:ext cx="2477400" cy="3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5"/>
          <p:cNvSpPr/>
          <p:nvPr/>
        </p:nvSpPr>
        <p:spPr>
          <a:xfrm>
            <a:off x="6189900" y="1408575"/>
            <a:ext cx="501000" cy="50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"/>
          <p:cNvSpPr txBox="1"/>
          <p:nvPr/>
        </p:nvSpPr>
        <p:spPr>
          <a:xfrm>
            <a:off x="6619800" y="1458825"/>
            <a:ext cx="235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Scaling </a:t>
            </a: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(Dissemination and Advocacy)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6248000" y="1874625"/>
            <a:ext cx="27195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Train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instructors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who can teach the exercise class to expand the program's reach and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 more class sessions.</a:t>
            </a:r>
            <a:endParaRPr sz="12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-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Regularly 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participant satisfaction 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</a:t>
            </a:r>
            <a:r>
              <a:rPr lang="en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identify areas for improvement </a:t>
            </a: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ensure the program is meeting its goals.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5" name="Google Shape;42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000" y="1479675"/>
            <a:ext cx="358801" cy="3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5"/>
          <p:cNvSpPr txBox="1"/>
          <p:nvPr/>
        </p:nvSpPr>
        <p:spPr>
          <a:xfrm>
            <a:off x="304145" y="606025"/>
            <a:ext cx="80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Program aimed at improving the health of individuals through consistent exercise classes and resources.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title"/>
          </p:nvPr>
        </p:nvSpPr>
        <p:spPr>
          <a:xfrm>
            <a:off x="905850" y="25229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x GRC Final Presentation</a:t>
            </a:r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subTitle" idx="1"/>
          </p:nvPr>
        </p:nvSpPr>
        <p:spPr>
          <a:xfrm>
            <a:off x="905850" y="30158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Prepared for the Global Livingston Institute</a:t>
            </a:r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subTitle" idx="2"/>
          </p:nvPr>
        </p:nvSpPr>
        <p:spPr>
          <a:xfrm>
            <a:off x="905850" y="2030000"/>
            <a:ext cx="7332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May 2,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289000" y="455725"/>
            <a:ext cx="369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rPr>
              <a:t>Our Team</a:t>
            </a:r>
            <a:endParaRPr b="1">
              <a:solidFill>
                <a:srgbClr val="3DB2C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l="18431" r="18425"/>
          <a:stretch/>
        </p:blipFill>
        <p:spPr>
          <a:xfrm>
            <a:off x="457451" y="1284000"/>
            <a:ext cx="1408077" cy="1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251" y="1284000"/>
            <a:ext cx="1408075" cy="1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5">
            <a:alphaModFix/>
          </a:blip>
          <a:srcRect l="21380" t="25810" r="21375"/>
          <a:stretch/>
        </p:blipFill>
        <p:spPr>
          <a:xfrm>
            <a:off x="6221051" y="1284000"/>
            <a:ext cx="1408077" cy="1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6">
            <a:alphaModFix/>
          </a:blip>
          <a:srcRect t="5317" b="5308"/>
          <a:stretch/>
        </p:blipFill>
        <p:spPr>
          <a:xfrm>
            <a:off x="457451" y="3020300"/>
            <a:ext cx="1408073" cy="1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7">
            <a:alphaModFix/>
          </a:blip>
          <a:srcRect l="17419" t="7199" r="21756" b="7199"/>
          <a:stretch/>
        </p:blipFill>
        <p:spPr>
          <a:xfrm>
            <a:off x="3339251" y="3020300"/>
            <a:ext cx="1408077" cy="148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 rotWithShape="1">
          <a:blip r:embed="rId8">
            <a:alphaModFix/>
          </a:blip>
          <a:srcRect l="2633" r="2633"/>
          <a:stretch/>
        </p:blipFill>
        <p:spPr>
          <a:xfrm>
            <a:off x="6221051" y="2958725"/>
            <a:ext cx="1408074" cy="1486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1980775" y="1329025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Nikhil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Srivastava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Lead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862588" y="1329025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Ron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Batra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744363" y="1329025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Ashleigh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Huang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1980775" y="3065350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Stephen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Thomas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4862575" y="3065350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Prableen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Kaur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744400" y="3020300"/>
            <a:ext cx="124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Shruti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Ramkumar</a:t>
            </a: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882100" y="2325600"/>
            <a:ext cx="7323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NCD Overview and Relevance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3523375" y="1179400"/>
            <a:ext cx="5174700" cy="2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GLI non-communicable disease prevention program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in Uganda addresses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hypertension and diabetes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in rural areas. This is an important challenge to address as: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Recent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decline in poverty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and a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rise in economic prosperity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over the last two decades has led to changes in societal cultures and occupations, resulting in a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 more sedentary lifestyle.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Many Ugandans are further at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risk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of NCDs due to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alcohol consumption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high blood pressure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tobacco use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, and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obesity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AutoNum type="arabicPeriod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Historically there has been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minimal government assistance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and expenditure on health care.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These contribute to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 high levels of NCDs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in various regions throughout the country, with exposure ranging </a:t>
            </a: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between 20%-50%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depending on the population subset (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Harvard Public Health Review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).  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7731300" y="111125"/>
            <a:ext cx="1412700" cy="288300"/>
          </a:xfrm>
          <a:prstGeom prst="rect">
            <a:avLst/>
          </a:prstGeom>
          <a:solidFill>
            <a:srgbClr val="3D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</a:t>
            </a:r>
            <a:endParaRPr sz="1100" b="1" i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10937"/>
            <a:ext cx="2693351" cy="9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882100" y="2325600"/>
            <a:ext cx="7323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Cost Overview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identified six major projects held by GLI since July 2022.</a:t>
            </a:r>
            <a:endParaRPr/>
          </a:p>
        </p:txBody>
      </p:sp>
      <p:grpSp>
        <p:nvGrpSpPr>
          <p:cNvPr id="238" name="Google Shape;238;p34"/>
          <p:cNvGrpSpPr/>
          <p:nvPr/>
        </p:nvGrpSpPr>
        <p:grpSpPr>
          <a:xfrm>
            <a:off x="43420" y="2383939"/>
            <a:ext cx="1516715" cy="2040262"/>
            <a:chOff x="234650" y="2386419"/>
            <a:chExt cx="2057400" cy="2181631"/>
          </a:xfrm>
        </p:grpSpPr>
        <p:sp>
          <p:nvSpPr>
            <p:cNvPr id="239" name="Google Shape;239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CHWS Training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0" name="Google Shape;240;p34"/>
            <p:cNvSpPr txBox="1"/>
            <p:nvPr/>
          </p:nvSpPr>
          <p:spPr>
            <a:xfrm>
              <a:off x="234650" y="2987950"/>
              <a:ext cx="20574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Training programs that included residential and transportations costs for community health workers. 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41" name="Google Shape;241;p34"/>
          <p:cNvGrpSpPr/>
          <p:nvPr/>
        </p:nvGrpSpPr>
        <p:grpSpPr>
          <a:xfrm>
            <a:off x="1560135" y="2383939"/>
            <a:ext cx="1516715" cy="1486156"/>
            <a:chOff x="234650" y="2386419"/>
            <a:chExt cx="2057400" cy="1589131"/>
          </a:xfrm>
        </p:grpSpPr>
        <p:sp>
          <p:nvSpPr>
            <p:cNvPr id="242" name="Google Shape;242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Provider Costs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3" name="Google Shape;243;p34"/>
            <p:cNvSpPr txBox="1"/>
            <p:nvPr/>
          </p:nvSpPr>
          <p:spPr>
            <a:xfrm>
              <a:off x="234650" y="2987950"/>
              <a:ext cx="2057400" cy="9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Payments delivered to hospitals labeled as administrative fees. 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44" name="Google Shape;244;p34"/>
          <p:cNvGrpSpPr/>
          <p:nvPr/>
        </p:nvGrpSpPr>
        <p:grpSpPr>
          <a:xfrm>
            <a:off x="3076913" y="2383939"/>
            <a:ext cx="1516715" cy="2040262"/>
            <a:chOff x="234650" y="2386419"/>
            <a:chExt cx="2057400" cy="2181631"/>
          </a:xfrm>
        </p:grpSpPr>
        <p:sp>
          <p:nvSpPr>
            <p:cNvPr id="245" name="Google Shape;245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Monthly Follow-Ups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6" name="Google Shape;246;p34"/>
            <p:cNvSpPr txBox="1"/>
            <p:nvPr/>
          </p:nvSpPr>
          <p:spPr>
            <a:xfrm>
              <a:off x="234650" y="2987950"/>
              <a:ext cx="20574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Payments delivered to community health workers to provide monthly check-ups. Includes stipends and transportation cost.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4593628" y="2383939"/>
            <a:ext cx="1516715" cy="2040262"/>
            <a:chOff x="234650" y="2386419"/>
            <a:chExt cx="2057400" cy="2181631"/>
          </a:xfrm>
        </p:grpSpPr>
        <p:sp>
          <p:nvSpPr>
            <p:cNvPr id="248" name="Google Shape;248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Community Garden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9" name="Google Shape;249;p34"/>
            <p:cNvSpPr txBox="1"/>
            <p:nvPr/>
          </p:nvSpPr>
          <p:spPr>
            <a:xfrm>
              <a:off x="234650" y="2987950"/>
              <a:ext cx="20574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 nutritional garden was developed that can provide healthy options and required purchases for maintenance, supplies, and labor. 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251" y="1424043"/>
            <a:ext cx="627349" cy="788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4"/>
          <p:cNvGrpSpPr/>
          <p:nvPr/>
        </p:nvGrpSpPr>
        <p:grpSpPr>
          <a:xfrm>
            <a:off x="6067142" y="2344220"/>
            <a:ext cx="1516715" cy="2040262"/>
            <a:chOff x="234650" y="2386419"/>
            <a:chExt cx="2057400" cy="2181631"/>
          </a:xfrm>
        </p:grpSpPr>
        <p:sp>
          <p:nvSpPr>
            <p:cNvPr id="252" name="Google Shape;252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Nutritional Classes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3" name="Google Shape;253;p34"/>
            <p:cNvSpPr txBox="1"/>
            <p:nvPr/>
          </p:nvSpPr>
          <p:spPr>
            <a:xfrm>
              <a:off x="234650" y="2987950"/>
              <a:ext cx="20574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Classes designed to increase nutritional awareness in the community that can prevent the risk of developing NCDs.  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54" name="Google Shape;254;p34"/>
          <p:cNvGrpSpPr/>
          <p:nvPr/>
        </p:nvGrpSpPr>
        <p:grpSpPr>
          <a:xfrm>
            <a:off x="7583858" y="2344220"/>
            <a:ext cx="1516715" cy="2040262"/>
            <a:chOff x="234650" y="2386419"/>
            <a:chExt cx="2057400" cy="2181631"/>
          </a:xfrm>
        </p:grpSpPr>
        <p:sp>
          <p:nvSpPr>
            <p:cNvPr id="255" name="Google Shape;255;p34"/>
            <p:cNvSpPr txBox="1"/>
            <p:nvPr/>
          </p:nvSpPr>
          <p:spPr>
            <a:xfrm>
              <a:off x="348950" y="2386419"/>
              <a:ext cx="18288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 lnSpcReduction="20000"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DB2C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Exercise Classes</a:t>
              </a:r>
              <a:endParaRPr sz="1800" b="1">
                <a:solidFill>
                  <a:srgbClr val="3DB2C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6" name="Google Shape;256;p34"/>
            <p:cNvSpPr txBox="1"/>
            <p:nvPr/>
          </p:nvSpPr>
          <p:spPr>
            <a:xfrm>
              <a:off x="234650" y="2987950"/>
              <a:ext cx="20574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Classes designed to increase activity and mobility by creating opportunities for exercises in group settings. </a:t>
              </a:r>
              <a:endParaRPr sz="12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00" y="1504797"/>
            <a:ext cx="627350" cy="62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5177" y="1469963"/>
            <a:ext cx="696975" cy="6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000" y="1389050"/>
            <a:ext cx="858801" cy="8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2633" y="1424063"/>
            <a:ext cx="788800" cy="7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2800" y="1378150"/>
            <a:ext cx="788800" cy="7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represented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cumulative data</a:t>
            </a:r>
            <a:r>
              <a:rPr lang="en"/>
              <a:t> by overall expenditures and by project. 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8" name="Google Shape;268;p35" title="Chart"/>
          <p:cNvPicPr preferRelativeResize="0"/>
          <p:nvPr/>
        </p:nvPicPr>
        <p:blipFill rotWithShape="1">
          <a:blip r:embed="rId4">
            <a:alphaModFix/>
          </a:blip>
          <a:srcRect b="52212"/>
          <a:stretch/>
        </p:blipFill>
        <p:spPr>
          <a:xfrm>
            <a:off x="465050" y="1484001"/>
            <a:ext cx="8213901" cy="24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Excluding initial fixed costs, monthly expenditures by project remained consistent. </a:t>
            </a: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2"/>
          </p:nvPr>
        </p:nvSpPr>
        <p:spPr>
          <a:xfrm>
            <a:off x="0" y="4698275"/>
            <a:ext cx="73239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5" name="Google Shape;275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00" y="1017728"/>
            <a:ext cx="5709201" cy="353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Monthly follow ups represent the highest proportion of total expenditures.</a:t>
            </a:r>
            <a:endParaRPr/>
          </a:p>
        </p:txBody>
      </p:sp>
      <p:sp>
        <p:nvSpPr>
          <p:cNvPr id="281" name="Google Shape;281;p37"/>
          <p:cNvSpPr txBox="1"/>
          <p:nvPr/>
        </p:nvSpPr>
        <p:spPr>
          <a:xfrm>
            <a:off x="5159825" y="1631600"/>
            <a:ext cx="354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Stipends to </a:t>
            </a: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CHWS made up over 50%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overall expenses.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5159825" y="2411668"/>
            <a:ext cx="354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Classes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that can be widely attended </a:t>
            </a: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 minimal overall expenditures. 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3" name="Google Shape;283;p37"/>
          <p:cNvCxnSpPr/>
          <p:nvPr/>
        </p:nvCxnSpPr>
        <p:spPr>
          <a:xfrm rot="10800000">
            <a:off x="5217482" y="2373253"/>
            <a:ext cx="326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7"/>
          <p:cNvCxnSpPr/>
          <p:nvPr/>
        </p:nvCxnSpPr>
        <p:spPr>
          <a:xfrm rot="10800000">
            <a:off x="5198314" y="3135683"/>
            <a:ext cx="330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aphicFrame>
        <p:nvGraphicFramePr>
          <p:cNvPr id="285" name="Google Shape;285;p37"/>
          <p:cNvGraphicFramePr/>
          <p:nvPr/>
        </p:nvGraphicFramePr>
        <p:xfrm>
          <a:off x="519869" y="3546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{FDED054F-59F6-48F6-84F5-6EC358A4B8F2}</a:tableStyleId>
              </a:tblPr>
              <a:tblGrid>
                <a:gridCol w="241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Total Expenditure</a:t>
                      </a:r>
                      <a:endParaRPr sz="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accent2"/>
                          </a:solidFill>
                        </a:rPr>
                        <a:t>30,143,550</a:t>
                      </a:r>
                      <a:endParaRPr sz="800" b="1">
                        <a:solidFill>
                          <a:schemeClr val="accent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Monthly Follow-Ups</a:t>
                      </a:r>
                      <a:endParaRPr sz="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accent2"/>
                          </a:solidFill>
                        </a:rPr>
                        <a:t>16,351,250</a:t>
                      </a:r>
                      <a:endParaRPr sz="800" b="1">
                        <a:solidFill>
                          <a:schemeClr val="accent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Kitchen Gardens</a:t>
                      </a:r>
                      <a:endParaRPr sz="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accent2"/>
                          </a:solidFill>
                        </a:rPr>
                        <a:t>3,481,400</a:t>
                      </a:r>
                      <a:endParaRPr sz="800" b="1">
                        <a:solidFill>
                          <a:schemeClr val="accent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Exercise Classes</a:t>
                      </a:r>
                      <a:endParaRPr sz="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accent2"/>
                          </a:solidFill>
                        </a:rPr>
                        <a:t>4,206,000</a:t>
                      </a:r>
                      <a:endParaRPr sz="800" b="1">
                        <a:solidFill>
                          <a:schemeClr val="accent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Nutritional Classes</a:t>
                      </a:r>
                      <a:endParaRPr sz="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1,740,900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6" name="Google Shape;286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75" y="1006550"/>
            <a:ext cx="3865215" cy="238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/>
        </p:nvSpPr>
        <p:spPr>
          <a:xfrm>
            <a:off x="5159825" y="3191764"/>
            <a:ext cx="354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Using an exchange rate of 3600 UGX = 1 USD, cumulative expenditures on all projects was </a:t>
            </a: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$8373 USD.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C Client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DB2C1"/>
      </a:accent1>
      <a:accent2>
        <a:srgbClr val="0A1F5B"/>
      </a:accent2>
      <a:accent3>
        <a:srgbClr val="982649"/>
      </a:accent3>
      <a:accent4>
        <a:srgbClr val="E07A5F"/>
      </a:accent4>
      <a:accent5>
        <a:srgbClr val="9E9E9E"/>
      </a:accent5>
      <a:accent6>
        <a:srgbClr val="EEEEEE"/>
      </a:accent6>
      <a:hlink>
        <a:srgbClr val="0D5D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Macintosh PowerPoint</Application>
  <PresentationFormat>On-screen Show (16:9)</PresentationFormat>
  <Paragraphs>208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Arial</vt:lpstr>
      <vt:lpstr>Raleway</vt:lpstr>
      <vt:lpstr>Lato</vt:lpstr>
      <vt:lpstr>Proxima Nova</vt:lpstr>
      <vt:lpstr>Lato Black</vt:lpstr>
      <vt:lpstr>Montserrat</vt:lpstr>
      <vt:lpstr>Simple Light</vt:lpstr>
      <vt:lpstr>GRC Client Presentation</vt:lpstr>
      <vt:lpstr>GLI x GRC Cost Effectiveness</vt:lpstr>
      <vt:lpstr>Our Team</vt:lpstr>
      <vt:lpstr>GLI NCD Overview and Relevance</vt:lpstr>
      <vt:lpstr>PowerPoint Presentation</vt:lpstr>
      <vt:lpstr>GLI Cost Overview</vt:lpstr>
      <vt:lpstr>We identified six major projects held by GLI since July 2022.</vt:lpstr>
      <vt:lpstr>We represented the cumulative data by overall expenditures and by project. </vt:lpstr>
      <vt:lpstr>Excluding initial fixed costs, monthly expenditures by project remained consistent. </vt:lpstr>
      <vt:lpstr>Monthly follow ups represent the highest proportion of total expenditures.</vt:lpstr>
      <vt:lpstr>Cost Effectiveness Analysis</vt:lpstr>
      <vt:lpstr>Analyzing monthly costs and program outcomes indicate sustainable GLI programs.</vt:lpstr>
      <vt:lpstr>After categorizing expenses and outcomes, we found the unit cost of each program. </vt:lpstr>
      <vt:lpstr>Our individual monthly cost estimates reveal a per person cost of $25.4 per person.  </vt:lpstr>
      <vt:lpstr>Scaling for Growth</vt:lpstr>
      <vt:lpstr>Community Gardens Program</vt:lpstr>
      <vt:lpstr>Nutritional Awareness Program</vt:lpstr>
      <vt:lpstr>Exercise Program</vt:lpstr>
      <vt:lpstr>GLI x GRC Final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x GRC Cost Effectiveness</dc:title>
  <cp:lastModifiedBy>Catherine MacCormick</cp:lastModifiedBy>
  <cp:revision>1</cp:revision>
  <dcterms:modified xsi:type="dcterms:W3CDTF">2023-05-16T17:20:32Z</dcterms:modified>
</cp:coreProperties>
</file>